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Proxima Nova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-italic.fntdata"/><Relationship Id="rId50" Type="http://schemas.openxmlformats.org/officeDocument/2006/relationships/font" Target="fonts/ProximaNova-bold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369a6c85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369a6c85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6fa6063c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6fa6063c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6fa6063c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f6fa6063c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f6fa6063c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f6fa6063c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6fa6063c0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f6fa6063c0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6fa6063c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f6fa6063c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fa6063c0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fa6063c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6fa6063c0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f6fa6063c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f6fa6063c0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f6fa6063c0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369a6c85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8369a6c85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369a6c8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369a6c8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36b015f5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836b015f5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36b015f5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36b015f5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6fa6063c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f6fa6063c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6fa6063c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6fa6063c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8369a6c85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8369a6c85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36b015f5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836b015f5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f7493a6932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f7493a6932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f7493a6932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f7493a6932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f7493a6932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f7493a6932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f7493a6932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f7493a6932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369a6c8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8369a6c8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7493a6932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f7493a6932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7493a693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f7493a693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f7493a6932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f7493a6932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f7493a693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f7493a693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f70c46d92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f70c46d92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f70c46d92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f70c46d92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836b015f5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836b015f5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836b015f5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836b015f5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36b015f5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36b015f5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f7493a693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f7493a693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369a6c855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8369a6c85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f7493a6932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f7493a6932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f7493a6932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f7493a6932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f7493a6932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f7493a6932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f7493a693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f7493a693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36b015f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36b015f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369a6c85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369a6c85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369a6c85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369a6c85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70c46d9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f70c46d9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369a6c85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369a6c85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155800" y="458825"/>
            <a:ext cx="48318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煞氣の書店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422775" y="3263400"/>
            <a:ext cx="44094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370"/>
              <a:t>組員：</a:t>
            </a:r>
            <a:endParaRPr sz="83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00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4422775" y="3759600"/>
            <a:ext cx="4409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林靜愛、胡展碩、古兆福、邱奕睿、陳之賢</a:t>
            </a:r>
            <a:endParaRPr sz="18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6515100" y="1408625"/>
            <a:ext cx="26289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電子書城購物網站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>
            <p:ph type="title"/>
          </p:nvPr>
        </p:nvSpPr>
        <p:spPr>
          <a:xfrm>
            <a:off x="685525" y="1392650"/>
            <a:ext cx="3741300" cy="22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20">
                <a:solidFill>
                  <a:schemeClr val="lt1"/>
                </a:solidFill>
              </a:rPr>
              <a:t>操作一覽</a:t>
            </a:r>
            <a:endParaRPr sz="40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400">
                <a:solidFill>
                  <a:schemeClr val="lt1"/>
                </a:solidFill>
              </a:rPr>
              <a:t>(前台)</a:t>
            </a:r>
            <a:endParaRPr sz="3400">
              <a:solidFill>
                <a:schemeClr val="lt1"/>
              </a:solidFill>
            </a:endParaRPr>
          </a:p>
        </p:txBody>
      </p:sp>
      <p:pic>
        <p:nvPicPr>
          <p:cNvPr id="284" name="Google Shape;284;p22"/>
          <p:cNvPicPr preferRelativeResize="0"/>
          <p:nvPr/>
        </p:nvPicPr>
        <p:blipFill rotWithShape="1">
          <a:blip r:embed="rId3">
            <a:alphaModFix/>
          </a:blip>
          <a:srcRect b="1903" l="0" r="0" t="0"/>
          <a:stretch/>
        </p:blipFill>
        <p:spPr>
          <a:xfrm>
            <a:off x="5143500" y="0"/>
            <a:ext cx="4000501" cy="50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type="title"/>
          </p:nvPr>
        </p:nvSpPr>
        <p:spPr>
          <a:xfrm>
            <a:off x="311700" y="4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首頁</a:t>
            </a:r>
            <a:r>
              <a:rPr lang="zh-TW" sz="2520"/>
              <a:t>功能介紹</a:t>
            </a:r>
            <a:endParaRPr sz="2520"/>
          </a:p>
        </p:txBody>
      </p:sp>
      <p:sp>
        <p:nvSpPr>
          <p:cNvPr id="290" name="Google Shape;29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23"/>
          <p:cNvPicPr preferRelativeResize="0"/>
          <p:nvPr/>
        </p:nvPicPr>
        <p:blipFill rotWithShape="1">
          <a:blip r:embed="rId3">
            <a:alphaModFix/>
          </a:blip>
          <a:srcRect b="92194" l="0" r="695" t="0"/>
          <a:stretch/>
        </p:blipFill>
        <p:spPr>
          <a:xfrm>
            <a:off x="0" y="987575"/>
            <a:ext cx="9144000" cy="33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/>
          <p:cNvPicPr preferRelativeResize="0"/>
          <p:nvPr/>
        </p:nvPicPr>
        <p:blipFill rotWithShape="1">
          <a:blip r:embed="rId4">
            <a:alphaModFix/>
          </a:blip>
          <a:srcRect b="13837" l="0" r="0" t="0"/>
          <a:stretch/>
        </p:blipFill>
        <p:spPr>
          <a:xfrm>
            <a:off x="0" y="1323700"/>
            <a:ext cx="9143999" cy="37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3"/>
          <p:cNvSpPr/>
          <p:nvPr/>
        </p:nvSpPr>
        <p:spPr>
          <a:xfrm>
            <a:off x="7867000" y="879075"/>
            <a:ext cx="1205700" cy="51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 txBox="1"/>
          <p:nvPr/>
        </p:nvSpPr>
        <p:spPr>
          <a:xfrm>
            <a:off x="4770775" y="2637475"/>
            <a:ext cx="2202300" cy="7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9900"/>
                </a:solidFill>
              </a:rPr>
              <a:t>可點擊分類查詢書籍</a:t>
            </a:r>
            <a:endParaRPr sz="17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9900"/>
                </a:solidFill>
              </a:rPr>
              <a:t>或登入/註冊會員</a:t>
            </a:r>
            <a:endParaRPr sz="1700">
              <a:solidFill>
                <a:srgbClr val="FF9900"/>
              </a:solidFill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0" y="899900"/>
            <a:ext cx="960000" cy="51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1341925" y="2637475"/>
            <a:ext cx="27615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9900"/>
                </a:solidFill>
              </a:rPr>
              <a:t>點擊LOGO</a:t>
            </a:r>
            <a:r>
              <a:rPr lang="zh-TW" sz="1700">
                <a:solidFill>
                  <a:srgbClr val="FF9900"/>
                </a:solidFill>
              </a:rPr>
              <a:t>可以回到首頁</a:t>
            </a:r>
            <a:endParaRPr sz="1700">
              <a:solidFill>
                <a:srgbClr val="FF9900"/>
              </a:solidFill>
            </a:endParaRPr>
          </a:p>
        </p:txBody>
      </p:sp>
      <p:cxnSp>
        <p:nvCxnSpPr>
          <p:cNvPr id="297" name="Google Shape;297;p23"/>
          <p:cNvCxnSpPr>
            <a:stCxn id="296" idx="0"/>
            <a:endCxn id="295" idx="3"/>
          </p:cNvCxnSpPr>
          <p:nvPr/>
        </p:nvCxnSpPr>
        <p:spPr>
          <a:xfrm rot="10800000">
            <a:off x="959875" y="1155775"/>
            <a:ext cx="1762800" cy="1481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23"/>
          <p:cNvCxnSpPr>
            <a:stCxn id="294" idx="3"/>
            <a:endCxn id="293" idx="2"/>
          </p:cNvCxnSpPr>
          <p:nvPr/>
        </p:nvCxnSpPr>
        <p:spPr>
          <a:xfrm flipH="1" rot="10800000">
            <a:off x="6973075" y="1390675"/>
            <a:ext cx="1496700" cy="1600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23"/>
          <p:cNvSpPr txBox="1"/>
          <p:nvPr/>
        </p:nvSpPr>
        <p:spPr>
          <a:xfrm>
            <a:off x="7194700" y="520400"/>
            <a:ext cx="1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</a:rPr>
              <a:t>功能選單(未登入)</a:t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/>
          <p:nvPr>
            <p:ph type="title"/>
          </p:nvPr>
        </p:nvSpPr>
        <p:spPr>
          <a:xfrm>
            <a:off x="311700" y="4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首頁功能介紹</a:t>
            </a:r>
            <a:endParaRPr sz="2520"/>
          </a:p>
        </p:txBody>
      </p:sp>
      <p:sp>
        <p:nvSpPr>
          <p:cNvPr id="305" name="Google Shape;30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 b="92194" l="0" r="695" t="0"/>
          <a:stretch/>
        </p:blipFill>
        <p:spPr>
          <a:xfrm>
            <a:off x="0" y="987575"/>
            <a:ext cx="9144000" cy="33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 rotWithShape="1">
          <a:blip r:embed="rId4">
            <a:alphaModFix/>
          </a:blip>
          <a:srcRect b="13621" l="0" r="0" t="0"/>
          <a:stretch/>
        </p:blipFill>
        <p:spPr>
          <a:xfrm>
            <a:off x="0" y="1323700"/>
            <a:ext cx="9143999" cy="37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/>
          <p:nvPr/>
        </p:nvSpPr>
        <p:spPr>
          <a:xfrm>
            <a:off x="621175" y="4266775"/>
            <a:ext cx="960000" cy="63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"/>
          <p:cNvSpPr txBox="1"/>
          <p:nvPr/>
        </p:nvSpPr>
        <p:spPr>
          <a:xfrm>
            <a:off x="2658825" y="3527300"/>
            <a:ext cx="3283200" cy="73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可</a:t>
            </a:r>
            <a:r>
              <a:rPr lang="zh-TW" sz="1800">
                <a:solidFill>
                  <a:srgbClr val="FF9900"/>
                </a:solidFill>
              </a:rPr>
              <a:t>點擊</a:t>
            </a:r>
            <a:r>
              <a:rPr lang="zh-TW" sz="1800">
                <a:solidFill>
                  <a:srgbClr val="FF9900"/>
                </a:solidFill>
              </a:rPr>
              <a:t>直接加入購物車</a:t>
            </a:r>
            <a:endParaRPr sz="18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還沒登入會員則會提示登入</a:t>
            </a:r>
            <a:endParaRPr sz="1800">
              <a:solidFill>
                <a:srgbClr val="FF9900"/>
              </a:solidFill>
            </a:endParaRPr>
          </a:p>
        </p:txBody>
      </p:sp>
      <p:cxnSp>
        <p:nvCxnSpPr>
          <p:cNvPr id="310" name="Google Shape;310;p24"/>
          <p:cNvCxnSpPr>
            <a:stCxn id="309" idx="1"/>
          </p:cNvCxnSpPr>
          <p:nvPr/>
        </p:nvCxnSpPr>
        <p:spPr>
          <a:xfrm flipH="1">
            <a:off x="1568925" y="3896750"/>
            <a:ext cx="1089900" cy="5655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5"/>
          <p:cNvPicPr preferRelativeResize="0"/>
          <p:nvPr/>
        </p:nvPicPr>
        <p:blipFill rotWithShape="1">
          <a:blip r:embed="rId3">
            <a:alphaModFix/>
          </a:blip>
          <a:srcRect b="0" l="0" r="0" t="2789"/>
          <a:stretch/>
        </p:blipFill>
        <p:spPr>
          <a:xfrm>
            <a:off x="0" y="1323700"/>
            <a:ext cx="9144000" cy="37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5"/>
          <p:cNvSpPr txBox="1"/>
          <p:nvPr>
            <p:ph type="title"/>
          </p:nvPr>
        </p:nvSpPr>
        <p:spPr>
          <a:xfrm>
            <a:off x="311700" y="4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首頁功能介紹</a:t>
            </a:r>
            <a:endParaRPr sz="2520"/>
          </a:p>
        </p:txBody>
      </p:sp>
      <p:sp>
        <p:nvSpPr>
          <p:cNvPr id="317" name="Google Shape;317;p25"/>
          <p:cNvSpPr txBox="1"/>
          <p:nvPr/>
        </p:nvSpPr>
        <p:spPr>
          <a:xfrm>
            <a:off x="3752125" y="3044350"/>
            <a:ext cx="3283200" cy="46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下拉可以查看更多商品</a:t>
            </a:r>
            <a:endParaRPr sz="1800">
              <a:solidFill>
                <a:srgbClr val="FF9900"/>
              </a:solidFill>
            </a:endParaRPr>
          </a:p>
        </p:txBody>
      </p:sp>
      <p:pic>
        <p:nvPicPr>
          <p:cNvPr id="318" name="Google Shape;318;p25"/>
          <p:cNvPicPr preferRelativeResize="0"/>
          <p:nvPr/>
        </p:nvPicPr>
        <p:blipFill rotWithShape="1">
          <a:blip r:embed="rId4">
            <a:alphaModFix/>
          </a:blip>
          <a:srcRect b="92194" l="0" r="695" t="0"/>
          <a:stretch/>
        </p:blipFill>
        <p:spPr>
          <a:xfrm>
            <a:off x="0" y="987575"/>
            <a:ext cx="9144000" cy="336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25"/>
          <p:cNvCxnSpPr/>
          <p:nvPr/>
        </p:nvCxnSpPr>
        <p:spPr>
          <a:xfrm>
            <a:off x="7035325" y="3311550"/>
            <a:ext cx="1892400" cy="1572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 txBox="1"/>
          <p:nvPr>
            <p:ph type="title"/>
          </p:nvPr>
        </p:nvSpPr>
        <p:spPr>
          <a:xfrm>
            <a:off x="311700" y="4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首頁功能介紹</a:t>
            </a:r>
            <a:endParaRPr sz="2520"/>
          </a:p>
        </p:txBody>
      </p:sp>
      <p:sp>
        <p:nvSpPr>
          <p:cNvPr id="325" name="Google Shape;325;p26"/>
          <p:cNvSpPr txBox="1"/>
          <p:nvPr/>
        </p:nvSpPr>
        <p:spPr>
          <a:xfrm>
            <a:off x="4299400" y="2046100"/>
            <a:ext cx="328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69138"/>
                </a:solidFill>
              </a:rPr>
              <a:t>每次刷新首頁商品會隨機排序</a:t>
            </a:r>
            <a:endParaRPr sz="1800">
              <a:solidFill>
                <a:srgbClr val="E69138"/>
              </a:solidFill>
            </a:endParaRPr>
          </a:p>
        </p:txBody>
      </p:sp>
      <p:pic>
        <p:nvPicPr>
          <p:cNvPr id="326" name="Google Shape;3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1"/>
            <a:ext cx="3800827" cy="1877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025" y="2830974"/>
            <a:ext cx="4484973" cy="22051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8" name="Google Shape;328;p26"/>
          <p:cNvCxnSpPr>
            <a:endCxn id="327" idx="1"/>
          </p:cNvCxnSpPr>
          <p:nvPr/>
        </p:nvCxnSpPr>
        <p:spPr>
          <a:xfrm>
            <a:off x="3482125" y="3075549"/>
            <a:ext cx="1176900" cy="8580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/>
          <p:nvPr>
            <p:ph type="title"/>
          </p:nvPr>
        </p:nvSpPr>
        <p:spPr>
          <a:xfrm>
            <a:off x="311700" y="4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首頁功能介紹</a:t>
            </a:r>
            <a:endParaRPr sz="2520"/>
          </a:p>
        </p:txBody>
      </p:sp>
      <p:sp>
        <p:nvSpPr>
          <p:cNvPr id="334" name="Google Shape;33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7"/>
          <p:cNvPicPr preferRelativeResize="0"/>
          <p:nvPr/>
        </p:nvPicPr>
        <p:blipFill rotWithShape="1">
          <a:blip r:embed="rId3">
            <a:alphaModFix/>
          </a:blip>
          <a:srcRect b="92194" l="0" r="695" t="0"/>
          <a:stretch/>
        </p:blipFill>
        <p:spPr>
          <a:xfrm>
            <a:off x="0" y="987575"/>
            <a:ext cx="9144000" cy="33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7"/>
          <p:cNvPicPr preferRelativeResize="0"/>
          <p:nvPr/>
        </p:nvPicPr>
        <p:blipFill rotWithShape="1">
          <a:blip r:embed="rId4">
            <a:alphaModFix/>
          </a:blip>
          <a:srcRect b="13741" l="0" r="0" t="0"/>
          <a:stretch/>
        </p:blipFill>
        <p:spPr>
          <a:xfrm>
            <a:off x="0" y="1323700"/>
            <a:ext cx="9143999" cy="37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7"/>
          <p:cNvSpPr/>
          <p:nvPr/>
        </p:nvSpPr>
        <p:spPr>
          <a:xfrm>
            <a:off x="667925" y="1527725"/>
            <a:ext cx="1836300" cy="201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 txBox="1"/>
          <p:nvPr/>
        </p:nvSpPr>
        <p:spPr>
          <a:xfrm>
            <a:off x="2919750" y="3894750"/>
            <a:ext cx="2910600" cy="46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可</a:t>
            </a:r>
            <a:r>
              <a:rPr lang="zh-TW" sz="1800">
                <a:solidFill>
                  <a:srgbClr val="FF9900"/>
                </a:solidFill>
              </a:rPr>
              <a:t>點擊</a:t>
            </a:r>
            <a:r>
              <a:rPr lang="zh-TW" sz="1800">
                <a:solidFill>
                  <a:srgbClr val="FF9900"/>
                </a:solidFill>
              </a:rPr>
              <a:t>圖片查看詳細資訊</a:t>
            </a:r>
            <a:endParaRPr sz="1800">
              <a:solidFill>
                <a:srgbClr val="FF9900"/>
              </a:solidFill>
            </a:endParaRPr>
          </a:p>
        </p:txBody>
      </p:sp>
      <p:cxnSp>
        <p:nvCxnSpPr>
          <p:cNvPr id="339" name="Google Shape;339;p27"/>
          <p:cNvCxnSpPr>
            <a:endCxn id="337" idx="3"/>
          </p:cNvCxnSpPr>
          <p:nvPr/>
        </p:nvCxnSpPr>
        <p:spPr>
          <a:xfrm rot="10800000">
            <a:off x="2504225" y="2537225"/>
            <a:ext cx="1413000" cy="1335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788" y="1323700"/>
            <a:ext cx="78982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8"/>
          <p:cNvSpPr txBox="1"/>
          <p:nvPr>
            <p:ph type="title"/>
          </p:nvPr>
        </p:nvSpPr>
        <p:spPr>
          <a:xfrm>
            <a:off x="311700" y="4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商品詳細資訊</a:t>
            </a:r>
            <a:endParaRPr sz="2520"/>
          </a:p>
        </p:txBody>
      </p:sp>
      <p:pic>
        <p:nvPicPr>
          <p:cNvPr id="346" name="Google Shape;346;p28"/>
          <p:cNvPicPr preferRelativeResize="0"/>
          <p:nvPr/>
        </p:nvPicPr>
        <p:blipFill rotWithShape="1">
          <a:blip r:embed="rId4">
            <a:alphaModFix/>
          </a:blip>
          <a:srcRect b="92194" l="0" r="695" t="0"/>
          <a:stretch/>
        </p:blipFill>
        <p:spPr>
          <a:xfrm>
            <a:off x="0" y="987575"/>
            <a:ext cx="9144000" cy="33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8"/>
          <p:cNvSpPr txBox="1"/>
          <p:nvPr/>
        </p:nvSpPr>
        <p:spPr>
          <a:xfrm>
            <a:off x="4848725" y="2453575"/>
            <a:ext cx="3764700" cy="46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可以下拉</a:t>
            </a:r>
            <a:r>
              <a:rPr lang="zh-TW" sz="1800">
                <a:solidFill>
                  <a:srgbClr val="FF9900"/>
                </a:solidFill>
              </a:rPr>
              <a:t>查看</a:t>
            </a:r>
            <a:r>
              <a:rPr lang="zh-TW" sz="1800">
                <a:solidFill>
                  <a:srgbClr val="FF9900"/>
                </a:solidFill>
              </a:rPr>
              <a:t>更多</a:t>
            </a:r>
            <a:r>
              <a:rPr lang="zh-TW" sz="1800">
                <a:solidFill>
                  <a:srgbClr val="FF9900"/>
                </a:solidFill>
              </a:rPr>
              <a:t>詳細資訊</a:t>
            </a:r>
            <a:endParaRPr sz="1800">
              <a:solidFill>
                <a:srgbClr val="FF9900"/>
              </a:solidFill>
            </a:endParaRPr>
          </a:p>
        </p:txBody>
      </p:sp>
      <p:cxnSp>
        <p:nvCxnSpPr>
          <p:cNvPr id="348" name="Google Shape;348;p28"/>
          <p:cNvCxnSpPr/>
          <p:nvPr/>
        </p:nvCxnSpPr>
        <p:spPr>
          <a:xfrm>
            <a:off x="7482575" y="2963675"/>
            <a:ext cx="1380300" cy="1926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9" name="Google Shape;349;p28"/>
          <p:cNvPicPr preferRelativeResize="0"/>
          <p:nvPr/>
        </p:nvPicPr>
        <p:blipFill rotWithShape="1">
          <a:blip r:embed="rId5">
            <a:alphaModFix/>
          </a:blip>
          <a:srcRect b="-2032" l="99022" r="0" t="4784"/>
          <a:stretch/>
        </p:blipFill>
        <p:spPr>
          <a:xfrm>
            <a:off x="9054675" y="1323700"/>
            <a:ext cx="89323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6">
            <a:alphaModFix/>
          </a:blip>
          <a:srcRect b="2395" l="460" r="82672" t="9838"/>
          <a:stretch/>
        </p:blipFill>
        <p:spPr>
          <a:xfrm>
            <a:off x="0" y="1321150"/>
            <a:ext cx="1333599" cy="371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"/>
          <p:cNvSpPr txBox="1"/>
          <p:nvPr>
            <p:ph type="title"/>
          </p:nvPr>
        </p:nvSpPr>
        <p:spPr>
          <a:xfrm>
            <a:off x="311700" y="4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商品詳細資訊</a:t>
            </a:r>
            <a:endParaRPr sz="2520"/>
          </a:p>
        </p:txBody>
      </p:sp>
      <p:pic>
        <p:nvPicPr>
          <p:cNvPr id="356" name="Google Shape;356;p29"/>
          <p:cNvPicPr preferRelativeResize="0"/>
          <p:nvPr/>
        </p:nvPicPr>
        <p:blipFill rotWithShape="1">
          <a:blip r:embed="rId3">
            <a:alphaModFix/>
          </a:blip>
          <a:srcRect b="2143" l="0" r="0" t="0"/>
          <a:stretch/>
        </p:blipFill>
        <p:spPr>
          <a:xfrm>
            <a:off x="1237500" y="979200"/>
            <a:ext cx="7906501" cy="40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9"/>
          <p:cNvSpPr txBox="1"/>
          <p:nvPr/>
        </p:nvSpPr>
        <p:spPr>
          <a:xfrm>
            <a:off x="5457500" y="2640000"/>
            <a:ext cx="2795400" cy="101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查看詳細資訊</a:t>
            </a:r>
            <a:r>
              <a:rPr lang="zh-TW" sz="1800">
                <a:solidFill>
                  <a:srgbClr val="FF9900"/>
                </a:solidFill>
              </a:rPr>
              <a:t>後可以點擊加入購物車，還沒登入會員則會提示登入</a:t>
            </a:r>
            <a:endParaRPr sz="1800">
              <a:solidFill>
                <a:srgbClr val="FF9900"/>
              </a:solidFill>
            </a:endParaRPr>
          </a:p>
        </p:txBody>
      </p:sp>
      <p:pic>
        <p:nvPicPr>
          <p:cNvPr id="358" name="Google Shape;358;p29"/>
          <p:cNvPicPr preferRelativeResize="0"/>
          <p:nvPr/>
        </p:nvPicPr>
        <p:blipFill rotWithShape="1">
          <a:blip r:embed="rId4">
            <a:alphaModFix/>
          </a:blip>
          <a:srcRect b="92194" l="0" r="695" t="0"/>
          <a:stretch/>
        </p:blipFill>
        <p:spPr>
          <a:xfrm>
            <a:off x="0" y="987575"/>
            <a:ext cx="9144000" cy="336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29"/>
          <p:cNvCxnSpPr>
            <a:stCxn id="357" idx="0"/>
            <a:endCxn id="360" idx="2"/>
          </p:cNvCxnSpPr>
          <p:nvPr/>
        </p:nvCxnSpPr>
        <p:spPr>
          <a:xfrm rot="10800000">
            <a:off x="6111200" y="1726200"/>
            <a:ext cx="744000" cy="913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29"/>
          <p:cNvSpPr/>
          <p:nvPr/>
        </p:nvSpPr>
        <p:spPr>
          <a:xfrm>
            <a:off x="5696675" y="1153625"/>
            <a:ext cx="8292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29"/>
          <p:cNvPicPr preferRelativeResize="0"/>
          <p:nvPr/>
        </p:nvPicPr>
        <p:blipFill rotWithShape="1">
          <a:blip r:embed="rId3">
            <a:alphaModFix/>
          </a:blip>
          <a:srcRect b="2394" l="460" r="82672" t="9901"/>
          <a:stretch/>
        </p:blipFill>
        <p:spPr>
          <a:xfrm>
            <a:off x="0" y="1323700"/>
            <a:ext cx="1333599" cy="371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/>
          <p:nvPr>
            <p:ph type="title"/>
          </p:nvPr>
        </p:nvSpPr>
        <p:spPr>
          <a:xfrm>
            <a:off x="311700" y="4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商品介紹</a:t>
            </a:r>
            <a:endParaRPr sz="2520"/>
          </a:p>
        </p:txBody>
      </p:sp>
      <p:pic>
        <p:nvPicPr>
          <p:cNvPr id="367" name="Google Shape;367;p30"/>
          <p:cNvPicPr preferRelativeResize="0"/>
          <p:nvPr/>
        </p:nvPicPr>
        <p:blipFill rotWithShape="1">
          <a:blip r:embed="rId3">
            <a:alphaModFix/>
          </a:blip>
          <a:srcRect b="2391" l="0" r="0" t="0"/>
          <a:stretch/>
        </p:blipFill>
        <p:spPr>
          <a:xfrm>
            <a:off x="1237500" y="979200"/>
            <a:ext cx="7906501" cy="40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0"/>
          <p:cNvSpPr txBox="1"/>
          <p:nvPr/>
        </p:nvSpPr>
        <p:spPr>
          <a:xfrm>
            <a:off x="4572000" y="3136950"/>
            <a:ext cx="2795400" cy="73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加入購物車</a:t>
            </a:r>
            <a:r>
              <a:rPr lang="zh-TW" sz="1800">
                <a:solidFill>
                  <a:srgbClr val="FF9900"/>
                </a:solidFill>
              </a:rPr>
              <a:t>後可以點擊右上角查看購物車</a:t>
            </a:r>
            <a:endParaRPr sz="1800">
              <a:solidFill>
                <a:srgbClr val="FF9900"/>
              </a:solidFill>
            </a:endParaRPr>
          </a:p>
        </p:txBody>
      </p:sp>
      <p:cxnSp>
        <p:nvCxnSpPr>
          <p:cNvPr id="369" name="Google Shape;369;p30"/>
          <p:cNvCxnSpPr>
            <a:stCxn id="368" idx="0"/>
            <a:endCxn id="370" idx="2"/>
          </p:cNvCxnSpPr>
          <p:nvPr/>
        </p:nvCxnSpPr>
        <p:spPr>
          <a:xfrm flipH="1" rot="10800000">
            <a:off x="5969700" y="1429350"/>
            <a:ext cx="2377800" cy="1707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1" name="Google Shape;371;p30"/>
          <p:cNvPicPr preferRelativeResize="0"/>
          <p:nvPr/>
        </p:nvPicPr>
        <p:blipFill rotWithShape="1">
          <a:blip r:embed="rId4">
            <a:alphaModFix/>
          </a:blip>
          <a:srcRect b="91645" l="0" r="1448" t="0"/>
          <a:stretch/>
        </p:blipFill>
        <p:spPr>
          <a:xfrm>
            <a:off x="0" y="906439"/>
            <a:ext cx="9144002" cy="3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/>
          <p:nvPr/>
        </p:nvSpPr>
        <p:spPr>
          <a:xfrm>
            <a:off x="7932950" y="856750"/>
            <a:ext cx="8292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0"/>
          <p:cNvSpPr txBox="1"/>
          <p:nvPr/>
        </p:nvSpPr>
        <p:spPr>
          <a:xfrm>
            <a:off x="7194700" y="520400"/>
            <a:ext cx="1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</a:rPr>
              <a:t>功能選單(已登入)</a:t>
            </a:r>
            <a:endParaRPr>
              <a:solidFill>
                <a:srgbClr val="E69138"/>
              </a:solidFill>
            </a:endParaRPr>
          </a:p>
        </p:txBody>
      </p:sp>
      <p:pic>
        <p:nvPicPr>
          <p:cNvPr id="373" name="Google Shape;373;p30"/>
          <p:cNvPicPr preferRelativeResize="0"/>
          <p:nvPr/>
        </p:nvPicPr>
        <p:blipFill rotWithShape="1">
          <a:blip r:embed="rId3">
            <a:alphaModFix/>
          </a:blip>
          <a:srcRect b="2389" l="460" r="82672" t="8435"/>
          <a:stretch/>
        </p:blipFill>
        <p:spPr>
          <a:xfrm>
            <a:off x="0" y="1261600"/>
            <a:ext cx="1333599" cy="377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2500"/>
              <a:t>會員登入註冊系統</a:t>
            </a:r>
            <a:endParaRPr sz="2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379" name="Google Shape;379;p31"/>
          <p:cNvSpPr/>
          <p:nvPr/>
        </p:nvSpPr>
        <p:spPr>
          <a:xfrm>
            <a:off x="311650" y="1489125"/>
            <a:ext cx="4531500" cy="967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274E13"/>
                </a:solidFill>
              </a:rPr>
              <a:t>會員登入</a:t>
            </a:r>
            <a:endParaRPr sz="18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274E13"/>
                </a:solidFill>
              </a:rPr>
              <a:t>提供簡單易懂的登入流程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380" name="Google Shape;380;p31"/>
          <p:cNvSpPr/>
          <p:nvPr/>
        </p:nvSpPr>
        <p:spPr>
          <a:xfrm>
            <a:off x="311700" y="3702075"/>
            <a:ext cx="4531500" cy="9672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74E13"/>
                </a:solidFill>
              </a:rPr>
              <a:t>會員中心</a:t>
            </a:r>
            <a:endParaRPr sz="18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74E13"/>
                </a:solidFill>
              </a:rPr>
              <a:t>提供個人資料管理、訂單查詢、購物車等功能。</a:t>
            </a:r>
            <a:endParaRPr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31"/>
          <p:cNvSpPr/>
          <p:nvPr/>
        </p:nvSpPr>
        <p:spPr>
          <a:xfrm>
            <a:off x="311650" y="2571750"/>
            <a:ext cx="2235600" cy="1014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74E13"/>
                </a:solidFill>
              </a:rPr>
              <a:t>會員</a:t>
            </a:r>
            <a:r>
              <a:rPr lang="zh-TW" sz="1800">
                <a:solidFill>
                  <a:srgbClr val="274E13"/>
                </a:solidFill>
              </a:rPr>
              <a:t>註冊</a:t>
            </a:r>
            <a:endParaRPr sz="18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274E13"/>
                </a:solidFill>
              </a:rPr>
              <a:t>完成後寄送歡迎簡訊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2659550" y="2571750"/>
            <a:ext cx="2183700" cy="1014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74E13"/>
                </a:solidFill>
              </a:rPr>
              <a:t>忘記密碼</a:t>
            </a:r>
            <a:endParaRPr sz="18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274E13"/>
                </a:solidFill>
              </a:rPr>
              <a:t>重新設定密碼</a:t>
            </a:r>
            <a:endParaRPr>
              <a:solidFill>
                <a:srgbClr val="274E13"/>
              </a:solidFill>
            </a:endParaRPr>
          </a:p>
        </p:txBody>
      </p:sp>
      <p:pic>
        <p:nvPicPr>
          <p:cNvPr id="383" name="Google Shape;383;p31"/>
          <p:cNvPicPr preferRelativeResize="0"/>
          <p:nvPr/>
        </p:nvPicPr>
        <p:blipFill rotWithShape="1">
          <a:blip r:embed="rId3">
            <a:alphaModFix/>
          </a:blip>
          <a:srcRect b="1739" l="0" r="4297" t="0"/>
          <a:stretch/>
        </p:blipFill>
        <p:spPr>
          <a:xfrm>
            <a:off x="5315250" y="0"/>
            <a:ext cx="3828749" cy="50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目錄</a:t>
            </a:r>
            <a:endParaRPr sz="252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285125" y="1220425"/>
            <a:ext cx="2509200" cy="3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- 流程圖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- </a:t>
            </a:r>
            <a:r>
              <a:rPr lang="zh-TW" sz="1600"/>
              <a:t>DataBase Diagram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- </a:t>
            </a:r>
            <a:r>
              <a:rPr lang="zh-TW" sz="1600"/>
              <a:t>Use Case Diagram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- </a:t>
            </a:r>
            <a:r>
              <a:rPr lang="zh-TW" sz="1600"/>
              <a:t>系統開發環境及工具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- </a:t>
            </a:r>
            <a:r>
              <a:rPr lang="zh-TW" sz="1600"/>
              <a:t>專案架構與使用技術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2986250" y="1220425"/>
            <a:ext cx="2875800" cy="3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- </a:t>
            </a:r>
            <a:r>
              <a:rPr lang="zh-TW" sz="1600"/>
              <a:t>首頁功能介紹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- </a:t>
            </a:r>
            <a:r>
              <a:rPr lang="zh-TW" sz="1600"/>
              <a:t>商品詳細資訊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- </a:t>
            </a:r>
            <a:r>
              <a:rPr lang="zh-TW" sz="1600"/>
              <a:t>會員登入註冊系統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    - 會員登入/註冊/忘記密碼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- 會員資料頁面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-  購物車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    - 結帳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6053975" y="1220425"/>
            <a:ext cx="2875800" cy="3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- </a:t>
            </a:r>
            <a:r>
              <a:rPr lang="zh-TW" sz="1600"/>
              <a:t>管理者登入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- </a:t>
            </a:r>
            <a:r>
              <a:rPr lang="zh-TW" sz="1600"/>
              <a:t>管理者功能：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    - 會員管理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    - 書籍管理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    - 出版社管理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會員登入</a:t>
            </a:r>
            <a:endParaRPr sz="2520"/>
          </a:p>
        </p:txBody>
      </p:sp>
      <p:pic>
        <p:nvPicPr>
          <p:cNvPr id="389" name="Google Shape;389;p32"/>
          <p:cNvPicPr preferRelativeResize="0"/>
          <p:nvPr/>
        </p:nvPicPr>
        <p:blipFill rotWithShape="1">
          <a:blip r:embed="rId3">
            <a:alphaModFix/>
          </a:blip>
          <a:srcRect b="7030" l="5565" r="3945" t="11695"/>
          <a:stretch/>
        </p:blipFill>
        <p:spPr>
          <a:xfrm>
            <a:off x="5635525" y="416295"/>
            <a:ext cx="3056400" cy="215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32"/>
          <p:cNvPicPr preferRelativeResize="0"/>
          <p:nvPr/>
        </p:nvPicPr>
        <p:blipFill rotWithShape="1">
          <a:blip r:embed="rId4">
            <a:alphaModFix/>
          </a:blip>
          <a:srcRect b="7131" l="5928" r="4794" t="12288"/>
          <a:stretch/>
        </p:blipFill>
        <p:spPr>
          <a:xfrm>
            <a:off x="5635525" y="2816450"/>
            <a:ext cx="3056400" cy="215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p32"/>
          <p:cNvPicPr preferRelativeResize="0"/>
          <p:nvPr/>
        </p:nvPicPr>
        <p:blipFill rotWithShape="1">
          <a:blip r:embed="rId5">
            <a:alphaModFix/>
          </a:blip>
          <a:srcRect b="9540" l="4603" r="4603" t="12125"/>
          <a:stretch/>
        </p:blipFill>
        <p:spPr>
          <a:xfrm>
            <a:off x="311700" y="1677200"/>
            <a:ext cx="3317700" cy="220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32"/>
          <p:cNvSpPr txBox="1"/>
          <p:nvPr/>
        </p:nvSpPr>
        <p:spPr>
          <a:xfrm>
            <a:off x="394375" y="3940400"/>
            <a:ext cx="338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45F06"/>
                </a:solidFill>
              </a:rPr>
              <a:t>成功登入會跳出訊息，確認後回到首頁，</a:t>
            </a:r>
            <a:br>
              <a:rPr lang="zh-TW">
                <a:solidFill>
                  <a:srgbClr val="B45F06"/>
                </a:solidFill>
              </a:rPr>
            </a:br>
            <a:r>
              <a:rPr lang="zh-TW">
                <a:solidFill>
                  <a:srgbClr val="B45F06"/>
                </a:solidFill>
              </a:rPr>
              <a:t>此時首頁為已登入狀態。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393" name="Google Shape;393;p32"/>
          <p:cNvSpPr/>
          <p:nvPr/>
        </p:nvSpPr>
        <p:spPr>
          <a:xfrm rot="-1180796">
            <a:off x="3680618" y="2255868"/>
            <a:ext cx="1903698" cy="2921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32"/>
          <p:cNvSpPr/>
          <p:nvPr/>
        </p:nvSpPr>
        <p:spPr>
          <a:xfrm rot="747968">
            <a:off x="3680469" y="2773785"/>
            <a:ext cx="1903989" cy="2925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>
            <a:off x="394375" y="1277000"/>
            <a:ext cx="23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45F06"/>
                </a:solidFill>
              </a:rPr>
              <a:t>要求帳號密碼不得為空白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3779724" y="1509025"/>
            <a:ext cx="179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45F06"/>
                </a:solidFill>
              </a:rPr>
              <a:t>依照輸入帳號密碼，</a:t>
            </a:r>
            <a:br>
              <a:rPr lang="zh-TW">
                <a:solidFill>
                  <a:srgbClr val="B45F06"/>
                </a:solidFill>
              </a:rPr>
            </a:br>
            <a:r>
              <a:rPr lang="zh-TW">
                <a:solidFill>
                  <a:srgbClr val="B45F06"/>
                </a:solidFill>
              </a:rPr>
              <a:t>提供錯誤提示文字。</a:t>
            </a:r>
            <a:br>
              <a:rPr lang="zh-TW">
                <a:solidFill>
                  <a:srgbClr val="B45F06"/>
                </a:solidFill>
              </a:rPr>
            </a:br>
            <a:endParaRPr>
              <a:solidFill>
                <a:srgbClr val="B45F06"/>
              </a:solidFill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3894562" y="4287275"/>
            <a:ext cx="1626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E69138"/>
                </a:solidFill>
              </a:rPr>
              <a:t>預設管理帳號為</a:t>
            </a:r>
            <a:br>
              <a:rPr lang="zh-TW" sz="1200">
                <a:solidFill>
                  <a:srgbClr val="E69138"/>
                </a:solidFill>
              </a:rPr>
            </a:br>
            <a:r>
              <a:rPr lang="zh-TW" sz="1200">
                <a:solidFill>
                  <a:srgbClr val="E69138"/>
                </a:solidFill>
              </a:rPr>
              <a:t>帳號：admin</a:t>
            </a:r>
            <a:endParaRPr sz="12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E69138"/>
                </a:solidFill>
              </a:rPr>
              <a:t>密碼：admin</a:t>
            </a:r>
            <a:endParaRPr sz="1200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2500"/>
              <a:t>會員註冊</a:t>
            </a:r>
            <a:endParaRPr sz="2500"/>
          </a:p>
        </p:txBody>
      </p:sp>
      <p:pic>
        <p:nvPicPr>
          <p:cNvPr id="403" name="Google Shape;403;p33"/>
          <p:cNvPicPr preferRelativeResize="0"/>
          <p:nvPr/>
        </p:nvPicPr>
        <p:blipFill rotWithShape="1">
          <a:blip r:embed="rId3">
            <a:alphaModFix/>
          </a:blip>
          <a:srcRect b="4409" l="4708" r="4390" t="2748"/>
          <a:stretch/>
        </p:blipFill>
        <p:spPr>
          <a:xfrm>
            <a:off x="311700" y="974050"/>
            <a:ext cx="3076200" cy="354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400" y="2369950"/>
            <a:ext cx="2041167" cy="758325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400" y="1374249"/>
            <a:ext cx="2041100" cy="758325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6" name="Google Shape;40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6050" y="3443600"/>
            <a:ext cx="2029884" cy="758325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" name="Google Shape;40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7915" y="1894400"/>
            <a:ext cx="2654060" cy="1780084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8" name="Google Shape;408;p33"/>
          <p:cNvSpPr txBox="1"/>
          <p:nvPr/>
        </p:nvSpPr>
        <p:spPr>
          <a:xfrm>
            <a:off x="3887800" y="974050"/>
            <a:ext cx="16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</a:rPr>
              <a:t>提供錯誤提示文字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09" name="Google Shape;409;p33"/>
          <p:cNvSpPr/>
          <p:nvPr/>
        </p:nvSpPr>
        <p:spPr>
          <a:xfrm rot="2133">
            <a:off x="3168050" y="2405387"/>
            <a:ext cx="483600" cy="7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6600050" y="1217425"/>
            <a:ext cx="20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45F06"/>
                </a:solidFill>
              </a:rPr>
              <a:t>註冊成功回到登入頁面</a:t>
            </a:r>
            <a:endParaRPr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45F06"/>
                </a:solidFill>
              </a:rPr>
              <a:t>並寄送註冊成功確認信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411" name="Google Shape;411;p33"/>
          <p:cNvSpPr txBox="1"/>
          <p:nvPr/>
        </p:nvSpPr>
        <p:spPr>
          <a:xfrm>
            <a:off x="607650" y="4480204"/>
            <a:ext cx="248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45F06"/>
                </a:solidFill>
              </a:rPr>
              <a:t>資料基本</a:t>
            </a:r>
            <a:r>
              <a:rPr lang="zh-TW">
                <a:solidFill>
                  <a:srgbClr val="B45F06"/>
                </a:solidFill>
              </a:rPr>
              <a:t>要求不得為空白</a:t>
            </a:r>
            <a:br>
              <a:rPr lang="zh-TW">
                <a:solidFill>
                  <a:srgbClr val="B45F06"/>
                </a:solidFill>
              </a:rPr>
            </a:br>
            <a:r>
              <a:rPr lang="zh-TW">
                <a:solidFill>
                  <a:srgbClr val="B45F06"/>
                </a:solidFill>
              </a:rPr>
              <a:t>且符合形式 如信箱等。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412" name="Google Shape;412;p33"/>
          <p:cNvSpPr/>
          <p:nvPr/>
        </p:nvSpPr>
        <p:spPr>
          <a:xfrm rot="2133">
            <a:off x="5762950" y="2405387"/>
            <a:ext cx="483600" cy="7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/>
              <a:t>忘記密碼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418" name="Google Shape;418;p34"/>
          <p:cNvPicPr preferRelativeResize="0"/>
          <p:nvPr/>
        </p:nvPicPr>
        <p:blipFill rotWithShape="1">
          <a:blip r:embed="rId3">
            <a:alphaModFix/>
          </a:blip>
          <a:srcRect b="5473" l="4279" r="4852" t="4208"/>
          <a:stretch/>
        </p:blipFill>
        <p:spPr>
          <a:xfrm>
            <a:off x="159963" y="1017713"/>
            <a:ext cx="2861100" cy="187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9" name="Google Shape;4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450" y="1220751"/>
            <a:ext cx="1971375" cy="669091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0" name="Google Shape;42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9451" y="2092864"/>
            <a:ext cx="1971364" cy="689412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1" name="Google Shape;421;p34"/>
          <p:cNvPicPr preferRelativeResize="0"/>
          <p:nvPr/>
        </p:nvPicPr>
        <p:blipFill rotWithShape="1">
          <a:blip r:embed="rId6">
            <a:alphaModFix/>
          </a:blip>
          <a:srcRect b="5082" l="4838" r="2995" t="5271"/>
          <a:stretch/>
        </p:blipFill>
        <p:spPr>
          <a:xfrm>
            <a:off x="159963" y="3132475"/>
            <a:ext cx="2861100" cy="189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2" name="Google Shape;42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9458" y="3774071"/>
            <a:ext cx="1971375" cy="717412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34"/>
          <p:cNvSpPr txBox="1"/>
          <p:nvPr/>
        </p:nvSpPr>
        <p:spPr>
          <a:xfrm>
            <a:off x="3962000" y="820550"/>
            <a:ext cx="16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</a:rPr>
              <a:t>提供錯誤提示文字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6566975" y="3858250"/>
            <a:ext cx="242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B45F06"/>
                </a:solidFill>
              </a:rPr>
              <a:t>更改</a:t>
            </a:r>
            <a:r>
              <a:rPr lang="zh-TW" sz="1600">
                <a:solidFill>
                  <a:srgbClr val="B45F06"/>
                </a:solidFill>
              </a:rPr>
              <a:t>成功回到登入頁面</a:t>
            </a:r>
            <a:endParaRPr sz="16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B45F06"/>
                </a:solidFill>
              </a:rPr>
              <a:t>即可使用新密碼登入！</a:t>
            </a:r>
            <a:endParaRPr sz="1600">
              <a:solidFill>
                <a:srgbClr val="B45F06"/>
              </a:solidFill>
            </a:endParaRPr>
          </a:p>
        </p:txBody>
      </p:sp>
      <p:sp>
        <p:nvSpPr>
          <p:cNvPr id="425" name="Google Shape;425;p34"/>
          <p:cNvSpPr/>
          <p:nvPr/>
        </p:nvSpPr>
        <p:spPr>
          <a:xfrm rot="1658">
            <a:off x="2923975" y="1848276"/>
            <a:ext cx="622200" cy="21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34"/>
          <p:cNvSpPr/>
          <p:nvPr/>
        </p:nvSpPr>
        <p:spPr>
          <a:xfrm rot="1658">
            <a:off x="2923975" y="4059701"/>
            <a:ext cx="622200" cy="21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7" name="Google Shape;427;p34"/>
          <p:cNvSpPr/>
          <p:nvPr/>
        </p:nvSpPr>
        <p:spPr>
          <a:xfrm rot="5402133">
            <a:off x="363075" y="2783925"/>
            <a:ext cx="483600" cy="480300"/>
          </a:xfrm>
          <a:prstGeom prst="rightArrow">
            <a:avLst>
              <a:gd fmla="val 50000" name="adj1"/>
              <a:gd fmla="val 5253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34"/>
          <p:cNvSpPr/>
          <p:nvPr/>
        </p:nvSpPr>
        <p:spPr>
          <a:xfrm rot="1658">
            <a:off x="5852800" y="4059701"/>
            <a:ext cx="622200" cy="21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787125" y="2823975"/>
            <a:ext cx="30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45F06"/>
                </a:solidFill>
              </a:rPr>
              <a:t>確認身分後下一頁才可更改密碼</a:t>
            </a:r>
            <a:endParaRPr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1475"/>
            <a:ext cx="9143998" cy="39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會員資料頁面</a:t>
            </a:r>
            <a:endParaRPr sz="2520"/>
          </a:p>
        </p:txBody>
      </p:sp>
      <p:sp>
        <p:nvSpPr>
          <p:cNvPr id="436" name="Google Shape;436;p35"/>
          <p:cNvSpPr txBox="1"/>
          <p:nvPr/>
        </p:nvSpPr>
        <p:spPr>
          <a:xfrm>
            <a:off x="2460825" y="531275"/>
            <a:ext cx="53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E69138"/>
                </a:solidFill>
              </a:rPr>
              <a:t>呈現該會員資料，可修改資料為姓名、手機號碼及電子信箱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8493500" y="881900"/>
            <a:ext cx="559200" cy="40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5"/>
          <p:cNvSpPr txBox="1"/>
          <p:nvPr/>
        </p:nvSpPr>
        <p:spPr>
          <a:xfrm>
            <a:off x="1238475" y="3814300"/>
            <a:ext cx="15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45F06"/>
                </a:solidFill>
              </a:rPr>
              <a:t>按下修改即同步</a:t>
            </a:r>
            <a:br>
              <a:rPr lang="zh-TW">
                <a:solidFill>
                  <a:srgbClr val="B45F06"/>
                </a:solidFill>
              </a:rPr>
            </a:br>
            <a:r>
              <a:rPr lang="zh-TW">
                <a:solidFill>
                  <a:srgbClr val="B45F06"/>
                </a:solidFill>
              </a:rPr>
              <a:t>更新資料庫資料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6532600" y="3738950"/>
            <a:ext cx="9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45F06"/>
                </a:solidFill>
              </a:rPr>
              <a:t>前往重設</a:t>
            </a:r>
            <a:br>
              <a:rPr lang="zh-TW">
                <a:solidFill>
                  <a:srgbClr val="B45F06"/>
                </a:solidFill>
              </a:rPr>
            </a:br>
            <a:r>
              <a:rPr lang="zh-TW">
                <a:solidFill>
                  <a:srgbClr val="B45F06"/>
                </a:solidFill>
              </a:rPr>
              <a:t>密碼頁面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440" name="Google Shape;440;p35"/>
          <p:cNvSpPr/>
          <p:nvPr/>
        </p:nvSpPr>
        <p:spPr>
          <a:xfrm rot="1921">
            <a:off x="5458650" y="3940325"/>
            <a:ext cx="1074000" cy="21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p35"/>
          <p:cNvSpPr/>
          <p:nvPr/>
        </p:nvSpPr>
        <p:spPr>
          <a:xfrm rot="-10798079">
            <a:off x="2614125" y="3940400"/>
            <a:ext cx="1074000" cy="21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35"/>
          <p:cNvSpPr txBox="1"/>
          <p:nvPr/>
        </p:nvSpPr>
        <p:spPr>
          <a:xfrm>
            <a:off x="4704325" y="2650944"/>
            <a:ext cx="110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</a:rPr>
              <a:t>(註冊時預設)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43" name="Google Shape;443;p35"/>
          <p:cNvSpPr txBox="1"/>
          <p:nvPr/>
        </p:nvSpPr>
        <p:spPr>
          <a:xfrm>
            <a:off x="4704325" y="3503423"/>
            <a:ext cx="110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2"/>
                </a:solidFill>
              </a:rPr>
              <a:t>(註冊時預設)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444" name="Google Shape;444;p35"/>
          <p:cNvPicPr preferRelativeResize="0"/>
          <p:nvPr/>
        </p:nvPicPr>
        <p:blipFill rotWithShape="1">
          <a:blip r:embed="rId3">
            <a:alphaModFix/>
          </a:blip>
          <a:srcRect b="0" l="0" r="0" t="93411"/>
          <a:stretch/>
        </p:blipFill>
        <p:spPr>
          <a:xfrm>
            <a:off x="0" y="4798024"/>
            <a:ext cx="9143998" cy="26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36"/>
          <p:cNvCxnSpPr>
            <a:stCxn id="450" idx="1"/>
          </p:cNvCxnSpPr>
          <p:nvPr/>
        </p:nvCxnSpPr>
        <p:spPr>
          <a:xfrm>
            <a:off x="311700" y="3642075"/>
            <a:ext cx="8520600" cy="31500"/>
          </a:xfrm>
          <a:prstGeom prst="straightConnector1">
            <a:avLst/>
          </a:prstGeom>
          <a:noFill/>
          <a:ln cap="flat" cmpd="sng" w="38100">
            <a:solidFill>
              <a:srgbClr val="F9CB9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36"/>
          <p:cNvSpPr txBox="1"/>
          <p:nvPr>
            <p:ph type="title"/>
          </p:nvPr>
        </p:nvSpPr>
        <p:spPr>
          <a:xfrm>
            <a:off x="125900" y="144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TW" sz="2650"/>
              <a:t>書城瀏覽與購買流程</a:t>
            </a:r>
            <a:endParaRPr sz="265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 txBox="1"/>
          <p:nvPr>
            <p:ph idx="1" type="body"/>
          </p:nvPr>
        </p:nvSpPr>
        <p:spPr>
          <a:xfrm>
            <a:off x="311700" y="2715375"/>
            <a:ext cx="7556100" cy="18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1307275" y="3403375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3" name="Google Shape;453;p36"/>
          <p:cNvSpPr/>
          <p:nvPr/>
        </p:nvSpPr>
        <p:spPr>
          <a:xfrm>
            <a:off x="3883775" y="3403375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4" name="Google Shape;454;p36"/>
          <p:cNvSpPr/>
          <p:nvPr/>
        </p:nvSpPr>
        <p:spPr>
          <a:xfrm>
            <a:off x="6737500" y="3403375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180700" y="2225225"/>
            <a:ext cx="2978400" cy="1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</a:rPr>
              <a:t>瀏覽書城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使用者可以透過類別、作者、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關鍵字等方式搜尋書籍。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2664050" y="3883100"/>
            <a:ext cx="2978400" cy="1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加入購物車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使用者可以將喜歡的書籍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加入購物車，並選擇購買數量。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5961850" y="2411850"/>
            <a:ext cx="19716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結帳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送出訂單。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8" name="Google Shape;458;p36"/>
          <p:cNvPicPr preferRelativeResize="0"/>
          <p:nvPr/>
        </p:nvPicPr>
        <p:blipFill rotWithShape="1">
          <a:blip r:embed="rId3">
            <a:alphaModFix/>
          </a:blip>
          <a:srcRect b="28529" l="0" r="0" t="48950"/>
          <a:stretch/>
        </p:blipFill>
        <p:spPr>
          <a:xfrm>
            <a:off x="0" y="0"/>
            <a:ext cx="9144001" cy="14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 txBox="1"/>
          <p:nvPr>
            <p:ph type="title"/>
          </p:nvPr>
        </p:nvSpPr>
        <p:spPr>
          <a:xfrm>
            <a:off x="311700" y="42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購物車顯示</a:t>
            </a:r>
            <a:endParaRPr/>
          </a:p>
        </p:txBody>
      </p:sp>
      <p:pic>
        <p:nvPicPr>
          <p:cNvPr id="464" name="Google Shape;4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25" y="998775"/>
            <a:ext cx="7830726" cy="4037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 txBox="1"/>
          <p:nvPr>
            <p:ph type="title"/>
          </p:nvPr>
        </p:nvSpPr>
        <p:spPr>
          <a:xfrm>
            <a:off x="311700" y="42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購物車</a:t>
            </a:r>
            <a:r>
              <a:rPr lang="zh-TW"/>
              <a:t>功能</a:t>
            </a:r>
            <a:endParaRPr/>
          </a:p>
        </p:txBody>
      </p:sp>
      <p:pic>
        <p:nvPicPr>
          <p:cNvPr id="470" name="Google Shape;4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96" y="998775"/>
            <a:ext cx="7830403" cy="40369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1" name="Google Shape;471;p38"/>
          <p:cNvSpPr/>
          <p:nvPr/>
        </p:nvSpPr>
        <p:spPr>
          <a:xfrm>
            <a:off x="1055001" y="1421500"/>
            <a:ext cx="420300" cy="1905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2" name="Google Shape;472;p38"/>
          <p:cNvCxnSpPr/>
          <p:nvPr/>
        </p:nvCxnSpPr>
        <p:spPr>
          <a:xfrm rot="10800000">
            <a:off x="1602550" y="3327475"/>
            <a:ext cx="929100" cy="402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38"/>
          <p:cNvSpPr txBox="1"/>
          <p:nvPr>
            <p:ph idx="1" type="body"/>
          </p:nvPr>
        </p:nvSpPr>
        <p:spPr>
          <a:xfrm>
            <a:off x="2849788" y="3578075"/>
            <a:ext cx="2362800" cy="49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rgbClr val="B45F06"/>
                </a:solidFill>
              </a:rPr>
              <a:t>勾選要結帳的商品</a:t>
            </a:r>
            <a:endParaRPr sz="1600">
              <a:solidFill>
                <a:srgbClr val="B45F06"/>
              </a:solidFill>
            </a:endParaRPr>
          </a:p>
        </p:txBody>
      </p:sp>
      <p:sp>
        <p:nvSpPr>
          <p:cNvPr id="474" name="Google Shape;474;p38"/>
          <p:cNvSpPr/>
          <p:nvPr/>
        </p:nvSpPr>
        <p:spPr>
          <a:xfrm>
            <a:off x="2669163" y="3578075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/>
          <p:nvPr>
            <p:ph type="title"/>
          </p:nvPr>
        </p:nvSpPr>
        <p:spPr>
          <a:xfrm>
            <a:off x="311700" y="42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購物車功能</a:t>
            </a:r>
            <a:endParaRPr/>
          </a:p>
        </p:txBody>
      </p:sp>
      <p:pic>
        <p:nvPicPr>
          <p:cNvPr id="480" name="Google Shape;4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25" y="998775"/>
            <a:ext cx="7880152" cy="4038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1" name="Google Shape;481;p39"/>
          <p:cNvSpPr/>
          <p:nvPr/>
        </p:nvSpPr>
        <p:spPr>
          <a:xfrm>
            <a:off x="1024454" y="4039275"/>
            <a:ext cx="1141800" cy="572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2" name="Google Shape;482;p39"/>
          <p:cNvCxnSpPr>
            <a:endCxn id="481" idx="3"/>
          </p:cNvCxnSpPr>
          <p:nvPr/>
        </p:nvCxnSpPr>
        <p:spPr>
          <a:xfrm flipH="1">
            <a:off x="2166254" y="4198425"/>
            <a:ext cx="968700" cy="127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39"/>
          <p:cNvSpPr txBox="1"/>
          <p:nvPr>
            <p:ph idx="1" type="body"/>
          </p:nvPr>
        </p:nvSpPr>
        <p:spPr>
          <a:xfrm>
            <a:off x="3317000" y="3664725"/>
            <a:ext cx="2362800" cy="43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rgbClr val="B45F06"/>
                </a:solidFill>
              </a:rPr>
              <a:t>顯示符合條件的活動</a:t>
            </a:r>
            <a:endParaRPr sz="1600">
              <a:solidFill>
                <a:srgbClr val="B45F06"/>
              </a:solidFill>
            </a:endParaRPr>
          </a:p>
        </p:txBody>
      </p:sp>
      <p:sp>
        <p:nvSpPr>
          <p:cNvPr id="484" name="Google Shape;484;p39"/>
          <p:cNvSpPr/>
          <p:nvPr/>
        </p:nvSpPr>
        <p:spPr>
          <a:xfrm>
            <a:off x="3002663" y="3664725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"/>
          <p:cNvSpPr txBox="1"/>
          <p:nvPr>
            <p:ph type="title"/>
          </p:nvPr>
        </p:nvSpPr>
        <p:spPr>
          <a:xfrm>
            <a:off x="311700" y="42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購物車功能</a:t>
            </a:r>
            <a:endParaRPr/>
          </a:p>
        </p:txBody>
      </p:sp>
      <p:pic>
        <p:nvPicPr>
          <p:cNvPr id="490" name="Google Shape;4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67" y="998775"/>
            <a:ext cx="7830460" cy="40370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1" name="Google Shape;491;p40"/>
          <p:cNvSpPr/>
          <p:nvPr/>
        </p:nvSpPr>
        <p:spPr>
          <a:xfrm>
            <a:off x="7374229" y="1340325"/>
            <a:ext cx="639000" cy="1987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2" name="Google Shape;492;p40"/>
          <p:cNvCxnSpPr/>
          <p:nvPr/>
        </p:nvCxnSpPr>
        <p:spPr>
          <a:xfrm flipH="1" rot="10800000">
            <a:off x="6298413" y="3187100"/>
            <a:ext cx="819900" cy="580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40"/>
          <p:cNvSpPr txBox="1"/>
          <p:nvPr>
            <p:ph idx="1" type="body"/>
          </p:nvPr>
        </p:nvSpPr>
        <p:spPr>
          <a:xfrm>
            <a:off x="4116425" y="3368750"/>
            <a:ext cx="2362800" cy="93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B45F06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rgbClr val="B45F06"/>
                </a:solidFill>
              </a:rPr>
              <a:t>點擊刪除不購買的商品</a:t>
            </a:r>
            <a:endParaRPr sz="1600">
              <a:solidFill>
                <a:srgbClr val="B45F06"/>
              </a:solidFill>
            </a:endParaRPr>
          </a:p>
        </p:txBody>
      </p:sp>
      <p:sp>
        <p:nvSpPr>
          <p:cNvPr id="494" name="Google Shape;494;p40"/>
          <p:cNvSpPr/>
          <p:nvPr/>
        </p:nvSpPr>
        <p:spPr>
          <a:xfrm>
            <a:off x="5782013" y="3368750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 txBox="1"/>
          <p:nvPr>
            <p:ph type="title"/>
          </p:nvPr>
        </p:nvSpPr>
        <p:spPr>
          <a:xfrm>
            <a:off x="311700" y="42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購物車功能</a:t>
            </a:r>
            <a:endParaRPr/>
          </a:p>
        </p:txBody>
      </p:sp>
      <p:pic>
        <p:nvPicPr>
          <p:cNvPr id="500" name="Google Shape;5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89" y="998775"/>
            <a:ext cx="7830413" cy="40369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1" name="Google Shape;501;p41"/>
          <p:cNvSpPr/>
          <p:nvPr/>
        </p:nvSpPr>
        <p:spPr>
          <a:xfrm>
            <a:off x="6912275" y="3386975"/>
            <a:ext cx="1219800" cy="1466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2" name="Google Shape;502;p41"/>
          <p:cNvCxnSpPr>
            <a:endCxn id="501" idx="1"/>
          </p:cNvCxnSpPr>
          <p:nvPr/>
        </p:nvCxnSpPr>
        <p:spPr>
          <a:xfrm>
            <a:off x="5955575" y="4008125"/>
            <a:ext cx="956700" cy="111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41"/>
          <p:cNvSpPr txBox="1"/>
          <p:nvPr>
            <p:ph idx="1" type="body"/>
          </p:nvPr>
        </p:nvSpPr>
        <p:spPr>
          <a:xfrm>
            <a:off x="3905713" y="3457500"/>
            <a:ext cx="2362800" cy="93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B45F06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rgbClr val="B45F06"/>
                </a:solidFill>
              </a:rPr>
              <a:t>顯示總價及折扣</a:t>
            </a:r>
            <a:endParaRPr sz="1600">
              <a:solidFill>
                <a:srgbClr val="B45F06"/>
              </a:solidFill>
            </a:endParaRPr>
          </a:p>
        </p:txBody>
      </p:sp>
      <p:sp>
        <p:nvSpPr>
          <p:cNvPr id="504" name="Google Shape;504;p41"/>
          <p:cNvSpPr/>
          <p:nvPr/>
        </p:nvSpPr>
        <p:spPr>
          <a:xfrm>
            <a:off x="5434850" y="3457500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4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5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預想流程圖</a:t>
            </a:r>
            <a:endParaRPr sz="2520"/>
          </a:p>
        </p:txBody>
      </p:sp>
      <p:sp>
        <p:nvSpPr>
          <p:cNvPr id="77" name="Google Shape;77;p15"/>
          <p:cNvSpPr/>
          <p:nvPr/>
        </p:nvSpPr>
        <p:spPr>
          <a:xfrm>
            <a:off x="1356368" y="1228929"/>
            <a:ext cx="1034100" cy="3036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首頁</a:t>
            </a:r>
            <a:endParaRPr sz="1000"/>
          </a:p>
        </p:txBody>
      </p:sp>
      <p:sp>
        <p:nvSpPr>
          <p:cNvPr id="78" name="Google Shape;78;p15"/>
          <p:cNvSpPr/>
          <p:nvPr/>
        </p:nvSpPr>
        <p:spPr>
          <a:xfrm>
            <a:off x="759375" y="1713250"/>
            <a:ext cx="729300" cy="372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單本書的</a:t>
            </a:r>
            <a:br>
              <a:rPr lang="zh-TW" sz="1000"/>
            </a:br>
            <a:r>
              <a:rPr lang="zh-TW" sz="1000"/>
              <a:t>資訊頁面</a:t>
            </a:r>
            <a:endParaRPr sz="1000"/>
          </a:p>
        </p:txBody>
      </p:sp>
      <p:cxnSp>
        <p:nvCxnSpPr>
          <p:cNvPr id="79" name="Google Shape;79;p15"/>
          <p:cNvCxnSpPr>
            <a:stCxn id="77" idx="2"/>
            <a:endCxn id="80" idx="0"/>
          </p:cNvCxnSpPr>
          <p:nvPr/>
        </p:nvCxnSpPr>
        <p:spPr>
          <a:xfrm>
            <a:off x="1873418" y="1532529"/>
            <a:ext cx="600" cy="86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1" name="Google Shape;81;p15"/>
          <p:cNvSpPr/>
          <p:nvPr/>
        </p:nvSpPr>
        <p:spPr>
          <a:xfrm>
            <a:off x="61050" y="2265900"/>
            <a:ext cx="849300" cy="711900"/>
          </a:xfrm>
          <a:prstGeom prst="wedgeRectCallout">
            <a:avLst>
              <a:gd fmla="val 66122" name="adj1"/>
              <a:gd fmla="val -58151" name="adj2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點選購物車</a:t>
            </a:r>
            <a:br>
              <a:rPr lang="zh-TW" sz="1000"/>
            </a:br>
            <a:r>
              <a:rPr lang="zh-TW" sz="1000"/>
              <a:t>或願望清單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直接進</a:t>
            </a:r>
            <a:br>
              <a:rPr lang="zh-TW" sz="1000"/>
            </a:br>
            <a:r>
              <a:rPr lang="zh-TW" sz="1000"/>
              <a:t>登入畫面</a:t>
            </a:r>
            <a:endParaRPr sz="1000"/>
          </a:p>
        </p:txBody>
      </p:sp>
      <p:sp>
        <p:nvSpPr>
          <p:cNvPr id="82" name="Google Shape;82;p15"/>
          <p:cNvSpPr/>
          <p:nvPr/>
        </p:nvSpPr>
        <p:spPr>
          <a:xfrm>
            <a:off x="4428075" y="3925150"/>
            <a:ext cx="729300" cy="258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註冊</a:t>
            </a:r>
            <a:endParaRPr sz="1000"/>
          </a:p>
        </p:txBody>
      </p:sp>
      <p:sp>
        <p:nvSpPr>
          <p:cNvPr id="83" name="Google Shape;83;p15"/>
          <p:cNvSpPr/>
          <p:nvPr/>
        </p:nvSpPr>
        <p:spPr>
          <a:xfrm>
            <a:off x="1582125" y="3925150"/>
            <a:ext cx="583200" cy="258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購物車</a:t>
            </a:r>
            <a:endParaRPr sz="1000"/>
          </a:p>
        </p:txBody>
      </p:sp>
      <p:sp>
        <p:nvSpPr>
          <p:cNvPr id="84" name="Google Shape;84;p15"/>
          <p:cNvSpPr/>
          <p:nvPr/>
        </p:nvSpPr>
        <p:spPr>
          <a:xfrm>
            <a:off x="606975" y="3925150"/>
            <a:ext cx="705900" cy="258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願望清單</a:t>
            </a:r>
            <a:endParaRPr sz="1000"/>
          </a:p>
        </p:txBody>
      </p:sp>
      <p:cxnSp>
        <p:nvCxnSpPr>
          <p:cNvPr id="85" name="Google Shape;85;p15"/>
          <p:cNvCxnSpPr>
            <a:stCxn id="83" idx="2"/>
            <a:endCxn id="86" idx="0"/>
          </p:cNvCxnSpPr>
          <p:nvPr/>
        </p:nvCxnSpPr>
        <p:spPr>
          <a:xfrm>
            <a:off x="1873725" y="4183150"/>
            <a:ext cx="300" cy="45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6" name="Google Shape;86;p15"/>
          <p:cNvSpPr/>
          <p:nvPr/>
        </p:nvSpPr>
        <p:spPr>
          <a:xfrm>
            <a:off x="1509375" y="4642450"/>
            <a:ext cx="729300" cy="258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訂單資訊</a:t>
            </a:r>
            <a:endParaRPr sz="1000"/>
          </a:p>
        </p:txBody>
      </p:sp>
      <p:sp>
        <p:nvSpPr>
          <p:cNvPr id="87" name="Google Shape;87;p15"/>
          <p:cNvSpPr/>
          <p:nvPr/>
        </p:nvSpPr>
        <p:spPr>
          <a:xfrm>
            <a:off x="2433375" y="3920100"/>
            <a:ext cx="729300" cy="258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會員資料</a:t>
            </a:r>
            <a:endParaRPr sz="1000"/>
          </a:p>
        </p:txBody>
      </p:sp>
      <p:sp>
        <p:nvSpPr>
          <p:cNvPr id="88" name="Google Shape;88;p15"/>
          <p:cNvSpPr/>
          <p:nvPr/>
        </p:nvSpPr>
        <p:spPr>
          <a:xfrm>
            <a:off x="3262400" y="4647401"/>
            <a:ext cx="729300" cy="258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歷史訂單</a:t>
            </a:r>
            <a:endParaRPr sz="1000"/>
          </a:p>
        </p:txBody>
      </p:sp>
      <p:sp>
        <p:nvSpPr>
          <p:cNvPr id="89" name="Google Shape;89;p15"/>
          <p:cNvSpPr/>
          <p:nvPr/>
        </p:nvSpPr>
        <p:spPr>
          <a:xfrm>
            <a:off x="4130800" y="4647400"/>
            <a:ext cx="497100" cy="258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書評</a:t>
            </a:r>
            <a:endParaRPr sz="1000"/>
          </a:p>
        </p:txBody>
      </p:sp>
      <p:sp>
        <p:nvSpPr>
          <p:cNvPr id="90" name="Google Shape;90;p15"/>
          <p:cNvSpPr/>
          <p:nvPr/>
        </p:nvSpPr>
        <p:spPr>
          <a:xfrm>
            <a:off x="2506425" y="4647400"/>
            <a:ext cx="583200" cy="258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書櫃</a:t>
            </a:r>
            <a:endParaRPr sz="1000"/>
          </a:p>
        </p:txBody>
      </p:sp>
      <p:cxnSp>
        <p:nvCxnSpPr>
          <p:cNvPr id="91" name="Google Shape;91;p15"/>
          <p:cNvCxnSpPr>
            <a:stCxn id="86" idx="3"/>
            <a:endCxn id="90" idx="1"/>
          </p:cNvCxnSpPr>
          <p:nvPr/>
        </p:nvCxnSpPr>
        <p:spPr>
          <a:xfrm>
            <a:off x="2238675" y="4771450"/>
            <a:ext cx="267600" cy="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2" name="Google Shape;92;p15"/>
          <p:cNvSpPr/>
          <p:nvPr/>
        </p:nvSpPr>
        <p:spPr>
          <a:xfrm>
            <a:off x="3430725" y="3925150"/>
            <a:ext cx="729300" cy="258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忘記密碼</a:t>
            </a:r>
            <a:endParaRPr sz="1000"/>
          </a:p>
        </p:txBody>
      </p:sp>
      <p:sp>
        <p:nvSpPr>
          <p:cNvPr id="93" name="Google Shape;93;p15"/>
          <p:cNvSpPr/>
          <p:nvPr/>
        </p:nvSpPr>
        <p:spPr>
          <a:xfrm>
            <a:off x="5276098" y="2681549"/>
            <a:ext cx="849300" cy="213600"/>
          </a:xfrm>
          <a:prstGeom prst="wedgeRectCallout">
            <a:avLst>
              <a:gd fmla="val -25223" name="adj1"/>
              <a:gd fmla="val -109406" name="adj2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管理者</a:t>
            </a:r>
            <a:endParaRPr sz="1000"/>
          </a:p>
        </p:txBody>
      </p:sp>
      <p:sp>
        <p:nvSpPr>
          <p:cNvPr id="94" name="Google Shape;94;p15"/>
          <p:cNvSpPr/>
          <p:nvPr/>
        </p:nvSpPr>
        <p:spPr>
          <a:xfrm>
            <a:off x="6349986" y="2930751"/>
            <a:ext cx="1497600" cy="307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管理者頁面</a:t>
            </a:r>
            <a:endParaRPr sz="1000"/>
          </a:p>
        </p:txBody>
      </p:sp>
      <p:sp>
        <p:nvSpPr>
          <p:cNvPr id="95" name="Google Shape;95;p15"/>
          <p:cNvSpPr/>
          <p:nvPr/>
        </p:nvSpPr>
        <p:spPr>
          <a:xfrm>
            <a:off x="5077225" y="4652650"/>
            <a:ext cx="914100" cy="332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書本/</a:t>
            </a:r>
            <a:r>
              <a:rPr lang="zh-TW" sz="1000"/>
              <a:t>書評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管理</a:t>
            </a:r>
            <a:endParaRPr sz="1000"/>
          </a:p>
        </p:txBody>
      </p:sp>
      <p:sp>
        <p:nvSpPr>
          <p:cNvPr id="96" name="Google Shape;96;p15"/>
          <p:cNvSpPr/>
          <p:nvPr/>
        </p:nvSpPr>
        <p:spPr>
          <a:xfrm>
            <a:off x="6150450" y="4652650"/>
            <a:ext cx="497100" cy="332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會員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管理</a:t>
            </a:r>
            <a:endParaRPr sz="1000"/>
          </a:p>
        </p:txBody>
      </p:sp>
      <p:sp>
        <p:nvSpPr>
          <p:cNvPr id="97" name="Google Shape;97;p15"/>
          <p:cNvSpPr/>
          <p:nvPr/>
        </p:nvSpPr>
        <p:spPr>
          <a:xfrm>
            <a:off x="6807175" y="4672900"/>
            <a:ext cx="583200" cy="332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出版社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管理</a:t>
            </a:r>
            <a:endParaRPr sz="1000"/>
          </a:p>
        </p:txBody>
      </p:sp>
      <p:sp>
        <p:nvSpPr>
          <p:cNvPr id="98" name="Google Shape;98;p15"/>
          <p:cNvSpPr/>
          <p:nvPr/>
        </p:nvSpPr>
        <p:spPr>
          <a:xfrm>
            <a:off x="7722202" y="4652650"/>
            <a:ext cx="497100" cy="332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活動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管理</a:t>
            </a:r>
            <a:endParaRPr sz="1000"/>
          </a:p>
        </p:txBody>
      </p:sp>
      <p:sp>
        <p:nvSpPr>
          <p:cNvPr id="99" name="Google Shape;99;p15"/>
          <p:cNvSpPr/>
          <p:nvPr/>
        </p:nvSpPr>
        <p:spPr>
          <a:xfrm>
            <a:off x="8317579" y="4652650"/>
            <a:ext cx="497100" cy="332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訂單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管理</a:t>
            </a:r>
            <a:endParaRPr sz="1000"/>
          </a:p>
        </p:txBody>
      </p:sp>
      <p:cxnSp>
        <p:nvCxnSpPr>
          <p:cNvPr id="100" name="Google Shape;100;p15"/>
          <p:cNvCxnSpPr>
            <a:stCxn id="77" idx="1"/>
            <a:endCxn id="78" idx="0"/>
          </p:cNvCxnSpPr>
          <p:nvPr/>
        </p:nvCxnSpPr>
        <p:spPr>
          <a:xfrm flipH="1">
            <a:off x="1124168" y="1380729"/>
            <a:ext cx="232200" cy="3324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1" name="Google Shape;101;p15"/>
          <p:cNvCxnSpPr>
            <a:stCxn id="78" idx="2"/>
            <a:endCxn id="80" idx="1"/>
          </p:cNvCxnSpPr>
          <p:nvPr/>
        </p:nvCxnSpPr>
        <p:spPr>
          <a:xfrm flipH="1" rot="-5400000">
            <a:off x="1009575" y="2200600"/>
            <a:ext cx="462000" cy="233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2" name="Google Shape;102;p15"/>
          <p:cNvCxnSpPr>
            <a:stCxn id="80" idx="2"/>
            <a:endCxn id="84" idx="0"/>
          </p:cNvCxnSpPr>
          <p:nvPr/>
        </p:nvCxnSpPr>
        <p:spPr>
          <a:xfrm rot="5400000">
            <a:off x="804380" y="2855527"/>
            <a:ext cx="1225200" cy="9141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3" name="Google Shape;103;p15"/>
          <p:cNvCxnSpPr>
            <a:stCxn id="80" idx="2"/>
            <a:endCxn id="83" idx="0"/>
          </p:cNvCxnSpPr>
          <p:nvPr/>
        </p:nvCxnSpPr>
        <p:spPr>
          <a:xfrm flipH="1" rot="-5400000">
            <a:off x="1261730" y="3312277"/>
            <a:ext cx="12252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" name="Google Shape;104;p15"/>
          <p:cNvCxnSpPr>
            <a:stCxn id="80" idx="2"/>
            <a:endCxn id="87" idx="0"/>
          </p:cNvCxnSpPr>
          <p:nvPr/>
        </p:nvCxnSpPr>
        <p:spPr>
          <a:xfrm flipH="1" rot="-5400000">
            <a:off x="1725980" y="2848027"/>
            <a:ext cx="1220100" cy="924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" name="Google Shape;105;p15"/>
          <p:cNvSpPr/>
          <p:nvPr/>
        </p:nvSpPr>
        <p:spPr>
          <a:xfrm>
            <a:off x="2019536" y="2930672"/>
            <a:ext cx="705900" cy="213600"/>
          </a:xfrm>
          <a:prstGeom prst="wedgeRectCallout">
            <a:avLst>
              <a:gd fmla="val -61573" name="adj1"/>
              <a:gd fmla="val 740" name="adj2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登入成功</a:t>
            </a:r>
            <a:endParaRPr sz="1000"/>
          </a:p>
        </p:txBody>
      </p:sp>
      <p:cxnSp>
        <p:nvCxnSpPr>
          <p:cNvPr id="106" name="Google Shape;106;p15"/>
          <p:cNvCxnSpPr>
            <a:stCxn id="80" idx="3"/>
            <a:endCxn id="92" idx="0"/>
          </p:cNvCxnSpPr>
          <p:nvPr/>
        </p:nvCxnSpPr>
        <p:spPr>
          <a:xfrm>
            <a:off x="2391080" y="2548177"/>
            <a:ext cx="1404300" cy="13770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7" name="Google Shape;107;p15"/>
          <p:cNvSpPr/>
          <p:nvPr/>
        </p:nvSpPr>
        <p:spPr>
          <a:xfrm>
            <a:off x="2921019" y="2678935"/>
            <a:ext cx="705900" cy="213600"/>
          </a:xfrm>
          <a:prstGeom prst="wedgeRectCallout">
            <a:avLst>
              <a:gd fmla="val 7082" name="adj1"/>
              <a:gd fmla="val -84498" name="adj2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登入失敗</a:t>
            </a:r>
            <a:endParaRPr sz="1000"/>
          </a:p>
        </p:txBody>
      </p:sp>
      <p:cxnSp>
        <p:nvCxnSpPr>
          <p:cNvPr id="108" name="Google Shape;108;p15"/>
          <p:cNvCxnSpPr>
            <a:stCxn id="80" idx="3"/>
            <a:endCxn id="82" idx="0"/>
          </p:cNvCxnSpPr>
          <p:nvPr/>
        </p:nvCxnSpPr>
        <p:spPr>
          <a:xfrm>
            <a:off x="2391080" y="2548177"/>
            <a:ext cx="2401500" cy="13770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" name="Google Shape;109;p15"/>
          <p:cNvSpPr/>
          <p:nvPr/>
        </p:nvSpPr>
        <p:spPr>
          <a:xfrm>
            <a:off x="4026404" y="2678935"/>
            <a:ext cx="705900" cy="213600"/>
          </a:xfrm>
          <a:prstGeom prst="wedgeRectCallout">
            <a:avLst>
              <a:gd fmla="val 7082" name="adj1"/>
              <a:gd fmla="val -84498" name="adj2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沒有帳號</a:t>
            </a:r>
            <a:endParaRPr sz="1000"/>
          </a:p>
        </p:txBody>
      </p:sp>
      <p:cxnSp>
        <p:nvCxnSpPr>
          <p:cNvPr id="110" name="Google Shape;110;p15"/>
          <p:cNvCxnSpPr>
            <a:stCxn id="80" idx="3"/>
            <a:endCxn id="94" idx="0"/>
          </p:cNvCxnSpPr>
          <p:nvPr/>
        </p:nvCxnSpPr>
        <p:spPr>
          <a:xfrm>
            <a:off x="2391080" y="2548177"/>
            <a:ext cx="4707600" cy="3825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0" name="Google Shape;80;p15"/>
          <p:cNvSpPr/>
          <p:nvPr/>
        </p:nvSpPr>
        <p:spPr>
          <a:xfrm>
            <a:off x="1356980" y="2396377"/>
            <a:ext cx="1034100" cy="30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登入</a:t>
            </a:r>
            <a:endParaRPr sz="1000"/>
          </a:p>
        </p:txBody>
      </p:sp>
      <p:cxnSp>
        <p:nvCxnSpPr>
          <p:cNvPr id="111" name="Google Shape;111;p15"/>
          <p:cNvCxnSpPr>
            <a:stCxn id="87" idx="2"/>
            <a:endCxn id="88" idx="0"/>
          </p:cNvCxnSpPr>
          <p:nvPr/>
        </p:nvCxnSpPr>
        <p:spPr>
          <a:xfrm flipH="1" rot="-5400000">
            <a:off x="2977875" y="3998250"/>
            <a:ext cx="469200" cy="8289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" name="Google Shape;112;p15"/>
          <p:cNvCxnSpPr>
            <a:stCxn id="87" idx="2"/>
            <a:endCxn id="89" idx="0"/>
          </p:cNvCxnSpPr>
          <p:nvPr/>
        </p:nvCxnSpPr>
        <p:spPr>
          <a:xfrm flipH="1" rot="-5400000">
            <a:off x="3354075" y="3622050"/>
            <a:ext cx="469200" cy="15813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" name="Google Shape;113;p15"/>
          <p:cNvCxnSpPr>
            <a:stCxn id="87" idx="2"/>
            <a:endCxn id="90" idx="0"/>
          </p:cNvCxnSpPr>
          <p:nvPr/>
        </p:nvCxnSpPr>
        <p:spPr>
          <a:xfrm flipH="1" rot="-5400000">
            <a:off x="2563725" y="4412400"/>
            <a:ext cx="4692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" name="Google Shape;114;p15"/>
          <p:cNvCxnSpPr>
            <a:stCxn id="94" idx="2"/>
            <a:endCxn id="95" idx="0"/>
          </p:cNvCxnSpPr>
          <p:nvPr/>
        </p:nvCxnSpPr>
        <p:spPr>
          <a:xfrm rot="5400000">
            <a:off x="5609136" y="3163101"/>
            <a:ext cx="1414800" cy="15645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5" name="Google Shape;115;p15"/>
          <p:cNvCxnSpPr>
            <a:stCxn id="94" idx="2"/>
            <a:endCxn id="96" idx="0"/>
          </p:cNvCxnSpPr>
          <p:nvPr/>
        </p:nvCxnSpPr>
        <p:spPr>
          <a:xfrm rot="5400000">
            <a:off x="6041436" y="3595401"/>
            <a:ext cx="1414800" cy="699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6" name="Google Shape;116;p15"/>
          <p:cNvCxnSpPr>
            <a:stCxn id="94" idx="2"/>
            <a:endCxn id="97" idx="0"/>
          </p:cNvCxnSpPr>
          <p:nvPr/>
        </p:nvCxnSpPr>
        <p:spPr>
          <a:xfrm flipH="1" rot="-5400000">
            <a:off x="6381636" y="3955101"/>
            <a:ext cx="14349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" name="Google Shape;117;p15"/>
          <p:cNvCxnSpPr>
            <a:stCxn id="94" idx="2"/>
            <a:endCxn id="98" idx="0"/>
          </p:cNvCxnSpPr>
          <p:nvPr/>
        </p:nvCxnSpPr>
        <p:spPr>
          <a:xfrm flipH="1" rot="-5400000">
            <a:off x="6827436" y="3509301"/>
            <a:ext cx="1414800" cy="872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8" name="Google Shape;118;p15"/>
          <p:cNvCxnSpPr>
            <a:stCxn id="94" idx="2"/>
            <a:endCxn id="99" idx="0"/>
          </p:cNvCxnSpPr>
          <p:nvPr/>
        </p:nvCxnSpPr>
        <p:spPr>
          <a:xfrm flipH="1" rot="-5400000">
            <a:off x="7125036" y="3211701"/>
            <a:ext cx="1414800" cy="1467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/>
          <p:nvPr>
            <p:ph type="title"/>
          </p:nvPr>
        </p:nvSpPr>
        <p:spPr>
          <a:xfrm>
            <a:off x="311700" y="42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購物車功能</a:t>
            </a:r>
            <a:endParaRPr/>
          </a:p>
        </p:txBody>
      </p:sp>
      <p:pic>
        <p:nvPicPr>
          <p:cNvPr id="510" name="Google Shape;5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91" y="998775"/>
            <a:ext cx="7830413" cy="40369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1" name="Google Shape;511;p42"/>
          <p:cNvSpPr/>
          <p:nvPr/>
        </p:nvSpPr>
        <p:spPr>
          <a:xfrm>
            <a:off x="6857508" y="4463050"/>
            <a:ext cx="1420500" cy="572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2" name="Google Shape;512;p42"/>
          <p:cNvCxnSpPr>
            <a:endCxn id="511" idx="1"/>
          </p:cNvCxnSpPr>
          <p:nvPr/>
        </p:nvCxnSpPr>
        <p:spPr>
          <a:xfrm>
            <a:off x="6037608" y="4171300"/>
            <a:ext cx="819900" cy="578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42"/>
          <p:cNvSpPr txBox="1"/>
          <p:nvPr>
            <p:ph idx="1" type="body"/>
          </p:nvPr>
        </p:nvSpPr>
        <p:spPr>
          <a:xfrm>
            <a:off x="4399675" y="3457500"/>
            <a:ext cx="2362800" cy="93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B45F06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rgbClr val="B45F06"/>
                </a:solidFill>
              </a:rPr>
              <a:t>點擊結帳</a:t>
            </a:r>
            <a:endParaRPr sz="1600">
              <a:solidFill>
                <a:srgbClr val="B45F06"/>
              </a:solidFill>
            </a:endParaRPr>
          </a:p>
        </p:txBody>
      </p:sp>
      <p:sp>
        <p:nvSpPr>
          <p:cNvPr id="514" name="Google Shape;514;p42"/>
          <p:cNvSpPr/>
          <p:nvPr/>
        </p:nvSpPr>
        <p:spPr>
          <a:xfrm>
            <a:off x="4694863" y="3880300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5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訂單結帳頁面</a:t>
            </a:r>
            <a:endParaRPr/>
          </a:p>
        </p:txBody>
      </p:sp>
      <p:pic>
        <p:nvPicPr>
          <p:cNvPr id="520" name="Google Shape;5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6975"/>
            <a:ext cx="9144001" cy="395507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400" y="3315250"/>
            <a:ext cx="1470226" cy="8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我的書櫃</a:t>
            </a:r>
            <a:endParaRPr/>
          </a:p>
        </p:txBody>
      </p:sp>
      <p:pic>
        <p:nvPicPr>
          <p:cNvPr id="527" name="Google Shape;5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101" y="445025"/>
            <a:ext cx="5029701" cy="45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4"/>
          <p:cNvSpPr/>
          <p:nvPr/>
        </p:nvSpPr>
        <p:spPr>
          <a:xfrm>
            <a:off x="6062378" y="1344650"/>
            <a:ext cx="811500" cy="572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29" name="Google Shape;529;p44"/>
          <p:cNvCxnSpPr>
            <a:endCxn id="528" idx="3"/>
          </p:cNvCxnSpPr>
          <p:nvPr/>
        </p:nvCxnSpPr>
        <p:spPr>
          <a:xfrm rot="10800000">
            <a:off x="6873878" y="1631000"/>
            <a:ext cx="471900" cy="462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0" name="Google Shape;530;p44"/>
          <p:cNvSpPr txBox="1"/>
          <p:nvPr>
            <p:ph idx="1" type="body"/>
          </p:nvPr>
        </p:nvSpPr>
        <p:spPr>
          <a:xfrm>
            <a:off x="6619675" y="1631100"/>
            <a:ext cx="2362800" cy="93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B45F06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rgbClr val="B45F06"/>
                </a:solidFill>
              </a:rPr>
              <a:t>點擊</a:t>
            </a:r>
            <a:r>
              <a:rPr lang="zh-TW" sz="1600">
                <a:solidFill>
                  <a:srgbClr val="B45F06"/>
                </a:solidFill>
              </a:rPr>
              <a:t>閱讀</a:t>
            </a:r>
            <a:endParaRPr sz="16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5"/>
          <p:cNvSpPr txBox="1"/>
          <p:nvPr>
            <p:ph type="title"/>
          </p:nvPr>
        </p:nvSpPr>
        <p:spPr>
          <a:xfrm>
            <a:off x="685525" y="1392650"/>
            <a:ext cx="3741300" cy="22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20">
                <a:solidFill>
                  <a:schemeClr val="lt1"/>
                </a:solidFill>
              </a:rPr>
              <a:t>操作一覽</a:t>
            </a:r>
            <a:endParaRPr sz="40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400">
                <a:solidFill>
                  <a:schemeClr val="lt1"/>
                </a:solidFill>
              </a:rPr>
              <a:t>(後台)</a:t>
            </a:r>
            <a:endParaRPr sz="3400">
              <a:solidFill>
                <a:schemeClr val="lt1"/>
              </a:solidFill>
            </a:endParaRPr>
          </a:p>
        </p:txBody>
      </p:sp>
      <p:pic>
        <p:nvPicPr>
          <p:cNvPr id="536" name="Google Shape;536;p45"/>
          <p:cNvPicPr preferRelativeResize="0"/>
          <p:nvPr/>
        </p:nvPicPr>
        <p:blipFill rotWithShape="1">
          <a:blip r:embed="rId3">
            <a:alphaModFix/>
          </a:blip>
          <a:srcRect b="1903" l="0" r="0" t="0"/>
          <a:stretch/>
        </p:blipFill>
        <p:spPr>
          <a:xfrm>
            <a:off x="5143500" y="0"/>
            <a:ext cx="4000501" cy="50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420"/>
              <a:t>管理者</a:t>
            </a:r>
            <a:r>
              <a:rPr lang="zh-TW" sz="2420"/>
              <a:t>登入</a:t>
            </a:r>
            <a:endParaRPr sz="2420"/>
          </a:p>
        </p:txBody>
      </p:sp>
      <p:pic>
        <p:nvPicPr>
          <p:cNvPr id="542" name="Google Shape;542;p46"/>
          <p:cNvPicPr preferRelativeResize="0"/>
          <p:nvPr/>
        </p:nvPicPr>
        <p:blipFill rotWithShape="1">
          <a:blip r:embed="rId3">
            <a:alphaModFix/>
          </a:blip>
          <a:srcRect b="3262" l="1826" r="2047" t="2726"/>
          <a:stretch/>
        </p:blipFill>
        <p:spPr>
          <a:xfrm>
            <a:off x="1758100" y="2038925"/>
            <a:ext cx="3043200" cy="226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3" name="Google Shape;543;p46"/>
          <p:cNvSpPr/>
          <p:nvPr/>
        </p:nvSpPr>
        <p:spPr>
          <a:xfrm>
            <a:off x="5220400" y="2313275"/>
            <a:ext cx="2286300" cy="981300"/>
          </a:xfrm>
          <a:prstGeom prst="wedgeRoundRectCallout">
            <a:avLst>
              <a:gd fmla="val -70846" name="adj1"/>
              <a:gd fmla="val 2724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在前端判斷帳號密碼</a:t>
            </a:r>
            <a:br>
              <a:rPr lang="zh-TW"/>
            </a:br>
            <a:r>
              <a:rPr lang="zh-TW"/>
              <a:t>皆為admin時。</a:t>
            </a:r>
            <a:br>
              <a:rPr lang="zh-TW"/>
            </a:br>
            <a:r>
              <a:rPr lang="zh-TW"/>
              <a:t>跳轉到資料管理頁面。</a:t>
            </a:r>
            <a:endParaRPr/>
          </a:p>
        </p:txBody>
      </p:sp>
      <p:sp>
        <p:nvSpPr>
          <p:cNvPr id="544" name="Google Shape;544;p46"/>
          <p:cNvSpPr txBox="1"/>
          <p:nvPr/>
        </p:nvSpPr>
        <p:spPr>
          <a:xfrm>
            <a:off x="4801300" y="3510725"/>
            <a:ext cx="1626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E69138"/>
                </a:solidFill>
              </a:rPr>
              <a:t>預設管理帳號為</a:t>
            </a:r>
            <a:br>
              <a:rPr lang="zh-TW" sz="1200">
                <a:solidFill>
                  <a:srgbClr val="E69138"/>
                </a:solidFill>
              </a:rPr>
            </a:br>
            <a:r>
              <a:rPr lang="zh-TW" sz="1200">
                <a:solidFill>
                  <a:srgbClr val="E69138"/>
                </a:solidFill>
              </a:rPr>
              <a:t>帳號：admin</a:t>
            </a:r>
            <a:endParaRPr sz="12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E69138"/>
                </a:solidFill>
              </a:rPr>
              <a:t>密碼：admin</a:t>
            </a:r>
            <a:endParaRPr sz="1200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100" y="1737850"/>
            <a:ext cx="6991898" cy="2932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0" name="Google Shape;55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420"/>
              <a:t>管理者功能：</a:t>
            </a:r>
            <a:r>
              <a:rPr lang="zh-TW" sz="2420"/>
              <a:t>會員</a:t>
            </a:r>
            <a:r>
              <a:rPr lang="zh-TW" sz="2420"/>
              <a:t>管理</a:t>
            </a:r>
            <a:endParaRPr sz="2420"/>
          </a:p>
        </p:txBody>
      </p:sp>
      <p:sp>
        <p:nvSpPr>
          <p:cNvPr id="551" name="Google Shape;551;p47"/>
          <p:cNvSpPr txBox="1"/>
          <p:nvPr>
            <p:ph idx="1" type="body"/>
          </p:nvPr>
        </p:nvSpPr>
        <p:spPr>
          <a:xfrm>
            <a:off x="76200" y="3651550"/>
            <a:ext cx="23628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新增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管理者可以新增</a:t>
            </a:r>
            <a:r>
              <a:rPr lang="zh-TW" sz="1400"/>
              <a:t>資料</a:t>
            </a:r>
            <a:r>
              <a:rPr lang="zh-TW" sz="1400"/>
              <a:t>。</a:t>
            </a:r>
            <a:endParaRPr sz="1400"/>
          </a:p>
        </p:txBody>
      </p:sp>
      <p:sp>
        <p:nvSpPr>
          <p:cNvPr id="552" name="Google Shape;552;p47"/>
          <p:cNvSpPr/>
          <p:nvPr/>
        </p:nvSpPr>
        <p:spPr>
          <a:xfrm>
            <a:off x="83100" y="3651550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Google Shape;553;p47"/>
          <p:cNvSpPr/>
          <p:nvPr/>
        </p:nvSpPr>
        <p:spPr>
          <a:xfrm>
            <a:off x="2431150" y="4231875"/>
            <a:ext cx="6381000" cy="438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4" name="Google Shape;554;p47"/>
          <p:cNvCxnSpPr/>
          <p:nvPr/>
        </p:nvCxnSpPr>
        <p:spPr>
          <a:xfrm>
            <a:off x="2047450" y="3820825"/>
            <a:ext cx="429300" cy="356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237" y="1667700"/>
            <a:ext cx="6890762" cy="3098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p48"/>
          <p:cNvSpPr txBox="1"/>
          <p:nvPr>
            <p:ph idx="1" type="body"/>
          </p:nvPr>
        </p:nvSpPr>
        <p:spPr>
          <a:xfrm>
            <a:off x="497050" y="3005125"/>
            <a:ext cx="2362800" cy="18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編輯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當點選 Edit 時，</a:t>
            </a:r>
            <a:br>
              <a:rPr lang="zh-TW" sz="1400"/>
            </a:br>
            <a:r>
              <a:rPr lang="zh-TW" sz="1400"/>
              <a:t>最下方表格會抓取</a:t>
            </a:r>
            <a:br>
              <a:rPr lang="zh-TW" sz="1400"/>
            </a:br>
            <a:r>
              <a:rPr lang="zh-TW" sz="1400"/>
              <a:t>該筆會員資料，</a:t>
            </a:r>
            <a:br>
              <a:rPr lang="zh-TW" sz="1400"/>
            </a:br>
            <a:r>
              <a:rPr lang="zh-TW" sz="1400"/>
              <a:t>此時按鈕會替換成</a:t>
            </a:r>
            <a:br>
              <a:rPr lang="zh-TW" sz="1400"/>
            </a:br>
            <a:r>
              <a:rPr lang="zh-TW" sz="1400"/>
              <a:t>Update / Cancel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61" name="Google Shape;561;p48"/>
          <p:cNvSpPr txBox="1"/>
          <p:nvPr>
            <p:ph idx="1" type="body"/>
          </p:nvPr>
        </p:nvSpPr>
        <p:spPr>
          <a:xfrm>
            <a:off x="6273650" y="547200"/>
            <a:ext cx="23628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刪除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當點選 Delete 時，</a:t>
            </a:r>
            <a:br>
              <a:rPr lang="zh-TW" sz="1400"/>
            </a:br>
            <a:r>
              <a:rPr lang="zh-TW" sz="1400"/>
              <a:t>直接刪除資料。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62" name="Google Shape;56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420"/>
              <a:t>管理者功能：</a:t>
            </a:r>
            <a:r>
              <a:rPr lang="zh-TW" sz="2420"/>
              <a:t>會員</a:t>
            </a:r>
            <a:r>
              <a:rPr lang="zh-TW" sz="2420"/>
              <a:t>管理</a:t>
            </a:r>
            <a:endParaRPr sz="2320"/>
          </a:p>
        </p:txBody>
      </p:sp>
      <p:sp>
        <p:nvSpPr>
          <p:cNvPr id="563" name="Google Shape;563;p48"/>
          <p:cNvSpPr/>
          <p:nvPr/>
        </p:nvSpPr>
        <p:spPr>
          <a:xfrm>
            <a:off x="7905250" y="2350000"/>
            <a:ext cx="685500" cy="495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4" name="Google Shape;564;p48"/>
          <p:cNvSpPr/>
          <p:nvPr/>
        </p:nvSpPr>
        <p:spPr>
          <a:xfrm>
            <a:off x="497050" y="3005125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5" name="Google Shape;565;p48"/>
          <p:cNvSpPr/>
          <p:nvPr/>
        </p:nvSpPr>
        <p:spPr>
          <a:xfrm>
            <a:off x="6273650" y="547200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66" name="Google Shape;566;p48"/>
          <p:cNvCxnSpPr/>
          <p:nvPr/>
        </p:nvCxnSpPr>
        <p:spPr>
          <a:xfrm>
            <a:off x="7542550" y="1561288"/>
            <a:ext cx="362700" cy="788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48"/>
          <p:cNvCxnSpPr/>
          <p:nvPr/>
        </p:nvCxnSpPr>
        <p:spPr>
          <a:xfrm>
            <a:off x="1809925" y="4168000"/>
            <a:ext cx="831600" cy="193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48"/>
          <p:cNvSpPr/>
          <p:nvPr/>
        </p:nvSpPr>
        <p:spPr>
          <a:xfrm>
            <a:off x="7905250" y="4138875"/>
            <a:ext cx="802200" cy="531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420"/>
              <a:t>管理者功能：</a:t>
            </a:r>
            <a:r>
              <a:rPr lang="zh-TW" sz="2420"/>
              <a:t>會員</a:t>
            </a:r>
            <a:r>
              <a:rPr lang="zh-TW" sz="2420"/>
              <a:t>登出</a:t>
            </a:r>
            <a:endParaRPr sz="2420"/>
          </a:p>
        </p:txBody>
      </p:sp>
      <p:pic>
        <p:nvPicPr>
          <p:cNvPr id="574" name="Google Shape;5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175"/>
            <a:ext cx="7382799" cy="30965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5" name="Google Shape;575;p49"/>
          <p:cNvSpPr/>
          <p:nvPr/>
        </p:nvSpPr>
        <p:spPr>
          <a:xfrm>
            <a:off x="6834875" y="1450975"/>
            <a:ext cx="465900" cy="405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49"/>
          <p:cNvSpPr txBox="1"/>
          <p:nvPr>
            <p:ph idx="1" type="body"/>
          </p:nvPr>
        </p:nvSpPr>
        <p:spPr>
          <a:xfrm>
            <a:off x="7103025" y="1855975"/>
            <a:ext cx="23628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登出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當點選</a:t>
            </a:r>
            <a:r>
              <a:rPr lang="zh-TW" sz="1400"/>
              <a:t>右上登出鈕</a:t>
            </a:r>
            <a:r>
              <a:rPr lang="zh-TW" sz="1400"/>
              <a:t>時，</a:t>
            </a:r>
            <a:br>
              <a:rPr lang="zh-TW" sz="1400"/>
            </a:br>
            <a:r>
              <a:rPr lang="zh-TW" sz="1400"/>
              <a:t>清空session資料，</a:t>
            </a:r>
            <a:br>
              <a:rPr lang="zh-TW" sz="1400"/>
            </a:br>
            <a:r>
              <a:rPr lang="zh-TW" sz="1400"/>
              <a:t>回到書籍清單頁面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577" name="Google Shape;577;p49"/>
          <p:cNvCxnSpPr/>
          <p:nvPr/>
        </p:nvCxnSpPr>
        <p:spPr>
          <a:xfrm rot="10800000">
            <a:off x="7382800" y="1682875"/>
            <a:ext cx="484200" cy="2925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0"/>
          <p:cNvPicPr preferRelativeResize="0"/>
          <p:nvPr/>
        </p:nvPicPr>
        <p:blipFill rotWithShape="1">
          <a:blip r:embed="rId3">
            <a:alphaModFix/>
          </a:blip>
          <a:srcRect b="5258" l="0" r="0" t="0"/>
          <a:stretch/>
        </p:blipFill>
        <p:spPr>
          <a:xfrm>
            <a:off x="0" y="1504225"/>
            <a:ext cx="7382799" cy="3216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3" name="Google Shape;58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zh-TW" sz="2400"/>
              <a:t>管理者功能：其他資料管理選單</a:t>
            </a:r>
            <a:endParaRPr sz="2400"/>
          </a:p>
        </p:txBody>
      </p:sp>
      <p:sp>
        <p:nvSpPr>
          <p:cNvPr id="584" name="Google Shape;584;p50"/>
          <p:cNvSpPr txBox="1"/>
          <p:nvPr>
            <p:ph idx="1" type="body"/>
          </p:nvPr>
        </p:nvSpPr>
        <p:spPr>
          <a:xfrm>
            <a:off x="7099625" y="1837725"/>
            <a:ext cx="23628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其他管理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在標頭為管理的地方</a:t>
            </a:r>
            <a:br>
              <a:rPr lang="zh-TW" sz="1400"/>
            </a:br>
            <a:r>
              <a:rPr lang="zh-TW" sz="1400"/>
              <a:t>點選下拉選單</a:t>
            </a:r>
            <a:br>
              <a:rPr lang="zh-TW" sz="1400"/>
            </a:br>
            <a:r>
              <a:rPr lang="zh-TW" sz="1400"/>
              <a:t>可前往對應的</a:t>
            </a:r>
            <a:br>
              <a:rPr lang="zh-TW" sz="1400"/>
            </a:br>
            <a:r>
              <a:rPr lang="zh-TW" sz="1400"/>
              <a:t>資料管理頁面</a:t>
            </a:r>
            <a:endParaRPr sz="1400"/>
          </a:p>
        </p:txBody>
      </p:sp>
      <p:sp>
        <p:nvSpPr>
          <p:cNvPr id="585" name="Google Shape;585;p50"/>
          <p:cNvSpPr/>
          <p:nvPr/>
        </p:nvSpPr>
        <p:spPr>
          <a:xfrm>
            <a:off x="6436175" y="1504225"/>
            <a:ext cx="864300" cy="1197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86" name="Google Shape;586;p50"/>
          <p:cNvCxnSpPr/>
          <p:nvPr/>
        </p:nvCxnSpPr>
        <p:spPr>
          <a:xfrm rot="10800000">
            <a:off x="7382800" y="1574175"/>
            <a:ext cx="483900" cy="346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420"/>
              <a:t>管理者功能：</a:t>
            </a:r>
            <a:r>
              <a:rPr lang="zh-TW" sz="2420"/>
              <a:t>書籍</a:t>
            </a:r>
            <a:r>
              <a:rPr lang="zh-TW" sz="2420"/>
              <a:t>管理 </a:t>
            </a:r>
            <a:endParaRPr sz="2420"/>
          </a:p>
        </p:txBody>
      </p:sp>
      <p:sp>
        <p:nvSpPr>
          <p:cNvPr id="592" name="Google Shape;592;p51"/>
          <p:cNvSpPr txBox="1"/>
          <p:nvPr>
            <p:ph idx="1" type="body"/>
          </p:nvPr>
        </p:nvSpPr>
        <p:spPr>
          <a:xfrm>
            <a:off x="304800" y="1365550"/>
            <a:ext cx="23628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新增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管理者可以新增</a:t>
            </a:r>
            <a:r>
              <a:rPr lang="zh-TW" sz="1400"/>
              <a:t>書籍</a:t>
            </a:r>
            <a:r>
              <a:rPr lang="zh-TW" sz="1400"/>
              <a:t>。</a:t>
            </a:r>
            <a:endParaRPr sz="1400"/>
          </a:p>
        </p:txBody>
      </p:sp>
      <p:sp>
        <p:nvSpPr>
          <p:cNvPr id="593" name="Google Shape;593;p51"/>
          <p:cNvSpPr/>
          <p:nvPr/>
        </p:nvSpPr>
        <p:spPr>
          <a:xfrm>
            <a:off x="304800" y="1365550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4" name="Google Shape;594;p51"/>
          <p:cNvSpPr txBox="1"/>
          <p:nvPr>
            <p:ph idx="1" type="body"/>
          </p:nvPr>
        </p:nvSpPr>
        <p:spPr>
          <a:xfrm>
            <a:off x="304800" y="3959950"/>
            <a:ext cx="23628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刪除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管理者可以刪除。</a:t>
            </a:r>
            <a:endParaRPr/>
          </a:p>
        </p:txBody>
      </p:sp>
      <p:sp>
        <p:nvSpPr>
          <p:cNvPr id="595" name="Google Shape;595;p51"/>
          <p:cNvSpPr txBox="1"/>
          <p:nvPr>
            <p:ph idx="1" type="body"/>
          </p:nvPr>
        </p:nvSpPr>
        <p:spPr>
          <a:xfrm>
            <a:off x="304800" y="2662750"/>
            <a:ext cx="23628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編輯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管理者可以修改。</a:t>
            </a:r>
            <a:endParaRPr sz="1400"/>
          </a:p>
        </p:txBody>
      </p:sp>
      <p:sp>
        <p:nvSpPr>
          <p:cNvPr id="596" name="Google Shape;596;p51"/>
          <p:cNvSpPr/>
          <p:nvPr/>
        </p:nvSpPr>
        <p:spPr>
          <a:xfrm>
            <a:off x="304800" y="2662750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7" name="Google Shape;597;p51"/>
          <p:cNvSpPr/>
          <p:nvPr/>
        </p:nvSpPr>
        <p:spPr>
          <a:xfrm>
            <a:off x="304800" y="3959950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98" name="Google Shape;5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871" y="1515325"/>
            <a:ext cx="6799128" cy="322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實際</a:t>
            </a:r>
            <a:r>
              <a:rPr lang="zh-TW" sz="2520"/>
              <a:t>流程圖-</a:t>
            </a:r>
            <a:r>
              <a:rPr lang="zh-TW" sz="2520"/>
              <a:t>前台</a:t>
            </a:r>
            <a:r>
              <a:rPr b="1" lang="zh-TW" sz="2420"/>
              <a:t> </a:t>
            </a:r>
            <a:endParaRPr b="1" sz="2420"/>
          </a:p>
        </p:txBody>
      </p:sp>
      <p:sp>
        <p:nvSpPr>
          <p:cNvPr id="124" name="Google Shape;124;p16"/>
          <p:cNvSpPr/>
          <p:nvPr/>
        </p:nvSpPr>
        <p:spPr>
          <a:xfrm>
            <a:off x="1748175" y="952725"/>
            <a:ext cx="1010700" cy="312000"/>
          </a:xfrm>
          <a:prstGeom prst="ellipse">
            <a:avLst/>
          </a:prstGeom>
          <a:solidFill>
            <a:srgbClr val="FEA8A8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START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1828951" y="1455659"/>
            <a:ext cx="853177" cy="192957"/>
          </a:xfrm>
          <a:prstGeom prst="flowChartProcess">
            <a:avLst/>
          </a:prstGeom>
          <a:solidFill>
            <a:srgbClr val="FFC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首頁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308179" y="2303104"/>
            <a:ext cx="853177" cy="192957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會員註冊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1556347" y="2303104"/>
            <a:ext cx="853177" cy="192957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忘記密碼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287274" y="2912154"/>
            <a:ext cx="904125" cy="686200"/>
          </a:xfrm>
          <a:prstGeom prst="flowChartDecision">
            <a:avLst/>
          </a:prstGeom>
          <a:solidFill>
            <a:srgbClr val="C4E0B2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註冊</a:t>
            </a:r>
            <a:endParaRPr i="0" sz="10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是否成功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529732" y="2912150"/>
            <a:ext cx="904125" cy="686200"/>
          </a:xfrm>
          <a:prstGeom prst="flowChartDecision">
            <a:avLst/>
          </a:prstGeom>
          <a:solidFill>
            <a:srgbClr val="C4E0B2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修改</a:t>
            </a:r>
            <a:endParaRPr i="0" sz="10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是否成功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308179" y="3926088"/>
            <a:ext cx="853177" cy="192957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註冊成功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1556347" y="3926088"/>
            <a:ext cx="853177" cy="192957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修改成功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890700" y="4851318"/>
            <a:ext cx="853177" cy="192957"/>
          </a:xfrm>
          <a:prstGeom prst="flowChartProcess">
            <a:avLst/>
          </a:prstGeom>
          <a:solidFill>
            <a:srgbClr val="FFC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首頁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3090758" y="2010031"/>
            <a:ext cx="853177" cy="192957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登入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7745844" y="910317"/>
            <a:ext cx="853177" cy="192957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瀏覽書籍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3065277" y="2352257"/>
            <a:ext cx="904125" cy="686200"/>
          </a:xfrm>
          <a:prstGeom prst="flowChartDecision">
            <a:avLst/>
          </a:prstGeom>
          <a:solidFill>
            <a:srgbClr val="C4E0B2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登入是否成功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3091808" y="3288879"/>
            <a:ext cx="853177" cy="192957"/>
          </a:xfrm>
          <a:prstGeom prst="flowChartProcess">
            <a:avLst/>
          </a:prstGeom>
          <a:solidFill>
            <a:srgbClr val="FFC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首頁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137" name="Google Shape;137;p16"/>
          <p:cNvCxnSpPr>
            <a:stCxn id="125" idx="2"/>
            <a:endCxn id="126" idx="0"/>
          </p:cNvCxnSpPr>
          <p:nvPr/>
        </p:nvCxnSpPr>
        <p:spPr>
          <a:xfrm rot="5400000">
            <a:off x="1167890" y="1215566"/>
            <a:ext cx="654600" cy="15207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38" name="Google Shape;138;p16"/>
          <p:cNvCxnSpPr>
            <a:stCxn id="125" idx="2"/>
            <a:endCxn id="127" idx="0"/>
          </p:cNvCxnSpPr>
          <p:nvPr/>
        </p:nvCxnSpPr>
        <p:spPr>
          <a:xfrm rot="5400000">
            <a:off x="1791890" y="1839566"/>
            <a:ext cx="654600" cy="2727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39" name="Google Shape;139;p16"/>
          <p:cNvCxnSpPr>
            <a:stCxn id="125" idx="2"/>
            <a:endCxn id="133" idx="0"/>
          </p:cNvCxnSpPr>
          <p:nvPr/>
        </p:nvCxnSpPr>
        <p:spPr>
          <a:xfrm flipH="1" rot="-5400000">
            <a:off x="2705690" y="1198466"/>
            <a:ext cx="361500" cy="12618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40" name="Google Shape;140;p16"/>
          <p:cNvCxnSpPr>
            <a:stCxn id="125" idx="3"/>
            <a:endCxn id="134" idx="1"/>
          </p:cNvCxnSpPr>
          <p:nvPr/>
        </p:nvCxnSpPr>
        <p:spPr>
          <a:xfrm flipH="1" rot="10800000">
            <a:off x="2682128" y="1006737"/>
            <a:ext cx="5063700" cy="5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41" name="Google Shape;141;p16"/>
          <p:cNvCxnSpPr>
            <a:stCxn id="128" idx="1"/>
            <a:endCxn id="126" idx="1"/>
          </p:cNvCxnSpPr>
          <p:nvPr/>
        </p:nvCxnSpPr>
        <p:spPr>
          <a:xfrm flipH="1" rot="10800000">
            <a:off x="287274" y="2399654"/>
            <a:ext cx="21000" cy="855600"/>
          </a:xfrm>
          <a:prstGeom prst="bentConnector3">
            <a:avLst>
              <a:gd fmla="val -113392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42" name="Google Shape;142;p16"/>
          <p:cNvCxnSpPr>
            <a:stCxn id="129" idx="1"/>
            <a:endCxn id="127" idx="1"/>
          </p:cNvCxnSpPr>
          <p:nvPr/>
        </p:nvCxnSpPr>
        <p:spPr>
          <a:xfrm flipH="1" rot="10800000">
            <a:off x="1529732" y="2399650"/>
            <a:ext cx="26700" cy="855600"/>
          </a:xfrm>
          <a:prstGeom prst="bentConnector3">
            <a:avLst>
              <a:gd fmla="val -89185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43" name="Google Shape;143;p16"/>
          <p:cNvCxnSpPr>
            <a:stCxn id="130" idx="2"/>
            <a:endCxn id="132" idx="0"/>
          </p:cNvCxnSpPr>
          <p:nvPr/>
        </p:nvCxnSpPr>
        <p:spPr>
          <a:xfrm flipH="1" rot="-5400000">
            <a:off x="659917" y="4193895"/>
            <a:ext cx="732300" cy="582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44" name="Google Shape;144;p16"/>
          <p:cNvCxnSpPr>
            <a:stCxn id="131" idx="2"/>
            <a:endCxn id="132" idx="0"/>
          </p:cNvCxnSpPr>
          <p:nvPr/>
        </p:nvCxnSpPr>
        <p:spPr>
          <a:xfrm rot="5400000">
            <a:off x="1283935" y="4152345"/>
            <a:ext cx="732300" cy="665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5" name="Google Shape;145;p16"/>
          <p:cNvSpPr/>
          <p:nvPr/>
        </p:nvSpPr>
        <p:spPr>
          <a:xfrm>
            <a:off x="2603900" y="4517275"/>
            <a:ext cx="1010675" cy="192950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會員資料修改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4696816" y="4503022"/>
            <a:ext cx="853177" cy="192957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個人書櫃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3681029" y="4517270"/>
            <a:ext cx="853177" cy="192957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歷史訂單</a:t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7744213" y="3699445"/>
            <a:ext cx="853177" cy="192957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購物車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7744226" y="4503847"/>
            <a:ext cx="853177" cy="192957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訂單資訊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7745863" y="1279048"/>
            <a:ext cx="853175" cy="312000"/>
          </a:xfrm>
          <a:prstGeom prst="flowChartProcess">
            <a:avLst/>
          </a:prstGeom>
          <a:solidFill>
            <a:srgbClr val="BBD6EE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sz="1000" u="none" cap="none" strike="noStrike">
                <a:solidFill>
                  <a:srgbClr val="000000"/>
                </a:solidFill>
              </a:rPr>
              <a:t>加入購物車</a:t>
            </a:r>
            <a:br>
              <a:rPr i="0" lang="zh-TW" sz="1000" u="none" cap="none" strike="noStrike">
                <a:solidFill>
                  <a:srgbClr val="000000"/>
                </a:solidFill>
              </a:rPr>
            </a:br>
            <a:r>
              <a:rPr i="0" lang="zh-TW" sz="1000" u="none" cap="none" strike="noStrike">
                <a:solidFill>
                  <a:srgbClr val="000000"/>
                </a:solidFill>
              </a:rPr>
              <a:t>/願望清單</a:t>
            </a:r>
            <a:endParaRPr i="0" sz="10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151" name="Google Shape;151;p16"/>
          <p:cNvCxnSpPr>
            <a:stCxn id="135" idx="1"/>
            <a:endCxn id="133" idx="1"/>
          </p:cNvCxnSpPr>
          <p:nvPr/>
        </p:nvCxnSpPr>
        <p:spPr>
          <a:xfrm flipH="1" rot="10800000">
            <a:off x="3065277" y="2106457"/>
            <a:ext cx="25500" cy="588900"/>
          </a:xfrm>
          <a:prstGeom prst="bentConnector3">
            <a:avLst>
              <a:gd fmla="val -93382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2" name="Google Shape;152;p16"/>
          <p:cNvSpPr txBox="1"/>
          <p:nvPr/>
        </p:nvSpPr>
        <p:spPr>
          <a:xfrm>
            <a:off x="136900" y="3639075"/>
            <a:ext cx="510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1396425" y="3659350"/>
            <a:ext cx="510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2968699" y="3060650"/>
            <a:ext cx="58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4273" y="3008950"/>
            <a:ext cx="34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1290875" y="2982913"/>
            <a:ext cx="34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2764278" y="2432300"/>
            <a:ext cx="348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p16"/>
          <p:cNvCxnSpPr>
            <a:stCxn id="134" idx="2"/>
            <a:endCxn id="150" idx="0"/>
          </p:cNvCxnSpPr>
          <p:nvPr/>
        </p:nvCxnSpPr>
        <p:spPr>
          <a:xfrm>
            <a:off x="8172432" y="1103274"/>
            <a:ext cx="0" cy="17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59" name="Google Shape;159;p16"/>
          <p:cNvCxnSpPr>
            <a:stCxn id="133" idx="2"/>
            <a:endCxn id="135" idx="0"/>
          </p:cNvCxnSpPr>
          <p:nvPr/>
        </p:nvCxnSpPr>
        <p:spPr>
          <a:xfrm>
            <a:off x="3517346" y="2202988"/>
            <a:ext cx="0" cy="14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60" name="Google Shape;160;p16"/>
          <p:cNvCxnSpPr>
            <a:stCxn id="135" idx="2"/>
            <a:endCxn id="136" idx="0"/>
          </p:cNvCxnSpPr>
          <p:nvPr/>
        </p:nvCxnSpPr>
        <p:spPr>
          <a:xfrm>
            <a:off x="3517339" y="3038457"/>
            <a:ext cx="1200" cy="25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61" name="Google Shape;161;p16"/>
          <p:cNvCxnSpPr>
            <a:stCxn id="162" idx="1"/>
            <a:endCxn id="133" idx="3"/>
          </p:cNvCxnSpPr>
          <p:nvPr/>
        </p:nvCxnSpPr>
        <p:spPr>
          <a:xfrm rot="10800000">
            <a:off x="3944075" y="2106620"/>
            <a:ext cx="3831600" cy="33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2" name="Google Shape;162;p16"/>
          <p:cNvSpPr/>
          <p:nvPr/>
        </p:nvSpPr>
        <p:spPr>
          <a:xfrm>
            <a:off x="7775675" y="1766820"/>
            <a:ext cx="793500" cy="686200"/>
          </a:xfrm>
          <a:prstGeom prst="flowChartDecision">
            <a:avLst/>
          </a:prstGeom>
          <a:solidFill>
            <a:srgbClr val="C4E0B2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登入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163" name="Google Shape;163;p16"/>
          <p:cNvCxnSpPr>
            <a:stCxn id="150" idx="2"/>
            <a:endCxn id="162" idx="0"/>
          </p:cNvCxnSpPr>
          <p:nvPr/>
        </p:nvCxnSpPr>
        <p:spPr>
          <a:xfrm>
            <a:off x="8172450" y="1591048"/>
            <a:ext cx="0" cy="17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4" name="Google Shape;164;p16"/>
          <p:cNvSpPr txBox="1"/>
          <p:nvPr/>
        </p:nvSpPr>
        <p:spPr>
          <a:xfrm>
            <a:off x="7488445" y="1893900"/>
            <a:ext cx="409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7901370" y="4076020"/>
            <a:ext cx="538888" cy="192957"/>
          </a:xfrm>
          <a:prstGeom prst="flowChartProcess">
            <a:avLst/>
          </a:prstGeom>
          <a:solidFill>
            <a:srgbClr val="BBD6EE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結帳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3091808" y="3815632"/>
            <a:ext cx="853177" cy="192957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會員頁面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7543475" y="2617000"/>
            <a:ext cx="510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16"/>
          <p:cNvCxnSpPr>
            <a:stCxn id="162" idx="2"/>
            <a:endCxn id="148" idx="0"/>
          </p:cNvCxnSpPr>
          <p:nvPr/>
        </p:nvCxnSpPr>
        <p:spPr>
          <a:xfrm rot="5400000">
            <a:off x="7548425" y="3075520"/>
            <a:ext cx="1246500" cy="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69" name="Google Shape;169;p16"/>
          <p:cNvCxnSpPr>
            <a:stCxn id="148" idx="2"/>
            <a:endCxn id="165" idx="0"/>
          </p:cNvCxnSpPr>
          <p:nvPr/>
        </p:nvCxnSpPr>
        <p:spPr>
          <a:xfrm>
            <a:off x="8170802" y="3892402"/>
            <a:ext cx="0" cy="18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0" name="Google Shape;170;p16"/>
          <p:cNvCxnSpPr>
            <a:stCxn id="165" idx="2"/>
            <a:endCxn id="149" idx="0"/>
          </p:cNvCxnSpPr>
          <p:nvPr/>
        </p:nvCxnSpPr>
        <p:spPr>
          <a:xfrm>
            <a:off x="8170814" y="4268977"/>
            <a:ext cx="0" cy="23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1" name="Google Shape;171;p16"/>
          <p:cNvCxnSpPr>
            <a:stCxn id="166" idx="2"/>
            <a:endCxn id="145" idx="0"/>
          </p:cNvCxnSpPr>
          <p:nvPr/>
        </p:nvCxnSpPr>
        <p:spPr>
          <a:xfrm rot="5400000">
            <a:off x="3059396" y="4058389"/>
            <a:ext cx="508800" cy="4092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" name="Google Shape;172;p16"/>
          <p:cNvCxnSpPr>
            <a:stCxn id="166" idx="2"/>
            <a:endCxn id="147" idx="0"/>
          </p:cNvCxnSpPr>
          <p:nvPr/>
        </p:nvCxnSpPr>
        <p:spPr>
          <a:xfrm flipH="1" rot="-5400000">
            <a:off x="3558596" y="3968389"/>
            <a:ext cx="508800" cy="5892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3" name="Google Shape;173;p16"/>
          <p:cNvCxnSpPr>
            <a:stCxn id="166" idx="2"/>
            <a:endCxn id="146" idx="0"/>
          </p:cNvCxnSpPr>
          <p:nvPr/>
        </p:nvCxnSpPr>
        <p:spPr>
          <a:xfrm flipH="1" rot="-5400000">
            <a:off x="4073696" y="3453289"/>
            <a:ext cx="494400" cy="16050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4" name="Google Shape;174;p16"/>
          <p:cNvCxnSpPr>
            <a:stCxn id="126" idx="2"/>
            <a:endCxn id="128" idx="0"/>
          </p:cNvCxnSpPr>
          <p:nvPr/>
        </p:nvCxnSpPr>
        <p:spPr>
          <a:xfrm>
            <a:off x="734767" y="2496061"/>
            <a:ext cx="4500" cy="41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75" name="Google Shape;175;p16"/>
          <p:cNvCxnSpPr>
            <a:stCxn id="128" idx="2"/>
            <a:endCxn id="130" idx="0"/>
          </p:cNvCxnSpPr>
          <p:nvPr/>
        </p:nvCxnSpPr>
        <p:spPr>
          <a:xfrm flipH="1">
            <a:off x="734837" y="3598354"/>
            <a:ext cx="4500" cy="32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76" name="Google Shape;176;p16"/>
          <p:cNvCxnSpPr>
            <a:stCxn id="127" idx="2"/>
            <a:endCxn id="129" idx="0"/>
          </p:cNvCxnSpPr>
          <p:nvPr/>
        </p:nvCxnSpPr>
        <p:spPr>
          <a:xfrm flipH="1">
            <a:off x="1981735" y="2496061"/>
            <a:ext cx="1200" cy="41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77" name="Google Shape;177;p16"/>
          <p:cNvCxnSpPr>
            <a:stCxn id="129" idx="2"/>
            <a:endCxn id="131" idx="0"/>
          </p:cNvCxnSpPr>
          <p:nvPr/>
        </p:nvCxnSpPr>
        <p:spPr>
          <a:xfrm>
            <a:off x="1981795" y="3598350"/>
            <a:ext cx="1200" cy="32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78" name="Google Shape;178;p16"/>
          <p:cNvCxnSpPr>
            <a:stCxn id="124" idx="4"/>
            <a:endCxn id="125" idx="0"/>
          </p:cNvCxnSpPr>
          <p:nvPr/>
        </p:nvCxnSpPr>
        <p:spPr>
          <a:xfrm>
            <a:off x="2253525" y="1264725"/>
            <a:ext cx="2100" cy="19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79" name="Google Shape;179;p16"/>
          <p:cNvCxnSpPr>
            <a:stCxn id="136" idx="2"/>
            <a:endCxn id="166" idx="0"/>
          </p:cNvCxnSpPr>
          <p:nvPr/>
        </p:nvCxnSpPr>
        <p:spPr>
          <a:xfrm>
            <a:off x="3518396" y="3481836"/>
            <a:ext cx="0" cy="33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420"/>
              <a:t>管理者功能：書籍管理</a:t>
            </a:r>
            <a:endParaRPr b="1" sz="2420"/>
          </a:p>
        </p:txBody>
      </p:sp>
      <p:sp>
        <p:nvSpPr>
          <p:cNvPr id="604" name="Google Shape;604;p52"/>
          <p:cNvSpPr txBox="1"/>
          <p:nvPr>
            <p:ph idx="1" type="body"/>
          </p:nvPr>
        </p:nvSpPr>
        <p:spPr>
          <a:xfrm>
            <a:off x="242675" y="2151975"/>
            <a:ext cx="25809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新增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管理者可以新增書籍。</a:t>
            </a:r>
            <a:endParaRPr sz="1400"/>
          </a:p>
        </p:txBody>
      </p:sp>
      <p:sp>
        <p:nvSpPr>
          <p:cNvPr id="605" name="Google Shape;605;p52"/>
          <p:cNvSpPr/>
          <p:nvPr/>
        </p:nvSpPr>
        <p:spPr>
          <a:xfrm>
            <a:off x="311700" y="2133150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1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06" name="Google Shape;6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075" y="445025"/>
            <a:ext cx="5523926" cy="4609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7" name="Google Shape;607;p52"/>
          <p:cNvSpPr/>
          <p:nvPr/>
        </p:nvSpPr>
        <p:spPr>
          <a:xfrm>
            <a:off x="5120600" y="4145375"/>
            <a:ext cx="3660000" cy="6894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52"/>
          <p:cNvSpPr/>
          <p:nvPr/>
        </p:nvSpPr>
        <p:spPr>
          <a:xfrm flipH="1">
            <a:off x="2357975" y="3768325"/>
            <a:ext cx="2146800" cy="821400"/>
          </a:xfrm>
          <a:prstGeom prst="wedgeRoundRectCallout">
            <a:avLst>
              <a:gd fmla="val -70846" name="adj1"/>
              <a:gd fmla="val 27240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可以上傳圖片</a:t>
            </a: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管理者功能：書籍管理 </a:t>
            </a:r>
            <a:endParaRPr sz="2520"/>
          </a:p>
        </p:txBody>
      </p:sp>
      <p:sp>
        <p:nvSpPr>
          <p:cNvPr id="614" name="Google Shape;614;p53"/>
          <p:cNvSpPr txBox="1"/>
          <p:nvPr>
            <p:ph idx="1" type="body"/>
          </p:nvPr>
        </p:nvSpPr>
        <p:spPr>
          <a:xfrm>
            <a:off x="311700" y="3193525"/>
            <a:ext cx="23628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刪除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管理者可以刪除。</a:t>
            </a:r>
            <a:endParaRPr/>
          </a:p>
        </p:txBody>
      </p:sp>
      <p:sp>
        <p:nvSpPr>
          <p:cNvPr id="615" name="Google Shape;615;p53"/>
          <p:cNvSpPr txBox="1"/>
          <p:nvPr>
            <p:ph idx="1" type="body"/>
          </p:nvPr>
        </p:nvSpPr>
        <p:spPr>
          <a:xfrm>
            <a:off x="311700" y="1896325"/>
            <a:ext cx="23628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編輯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/>
              <a:t>管理者可以修改。</a:t>
            </a:r>
            <a:endParaRPr sz="1400"/>
          </a:p>
        </p:txBody>
      </p:sp>
      <p:sp>
        <p:nvSpPr>
          <p:cNvPr id="616" name="Google Shape;616;p53"/>
          <p:cNvSpPr/>
          <p:nvPr/>
        </p:nvSpPr>
        <p:spPr>
          <a:xfrm>
            <a:off x="311700" y="1896325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2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7" name="Google Shape;617;p53"/>
          <p:cNvSpPr/>
          <p:nvPr/>
        </p:nvSpPr>
        <p:spPr>
          <a:xfrm>
            <a:off x="311700" y="3193525"/>
            <a:ext cx="420300" cy="438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Georgia"/>
                <a:ea typeface="Georgia"/>
                <a:cs typeface="Georgia"/>
                <a:sym typeface="Georgia"/>
              </a:rPr>
              <a:t>3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18" name="Google Shape;618;p53"/>
          <p:cNvGrpSpPr/>
          <p:nvPr/>
        </p:nvGrpSpPr>
        <p:grpSpPr>
          <a:xfrm>
            <a:off x="2344875" y="1515325"/>
            <a:ext cx="6799123" cy="3003561"/>
            <a:chOff x="2344875" y="1515325"/>
            <a:chExt cx="6799123" cy="3003561"/>
          </a:xfrm>
        </p:grpSpPr>
        <p:pic>
          <p:nvPicPr>
            <p:cNvPr id="619" name="Google Shape;619;p53"/>
            <p:cNvPicPr preferRelativeResize="0"/>
            <p:nvPr/>
          </p:nvPicPr>
          <p:blipFill rotWithShape="1">
            <a:blip r:embed="rId3">
              <a:alphaModFix/>
            </a:blip>
            <a:srcRect b="92845" l="0" r="0" t="0"/>
            <a:stretch/>
          </p:blipFill>
          <p:spPr>
            <a:xfrm>
              <a:off x="2344875" y="1515325"/>
              <a:ext cx="6799123" cy="23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44875" y="1746125"/>
              <a:ext cx="6799123" cy="2772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53"/>
          <p:cNvSpPr/>
          <p:nvPr/>
        </p:nvSpPr>
        <p:spPr>
          <a:xfrm>
            <a:off x="8600725" y="1973250"/>
            <a:ext cx="481500" cy="1770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2" name="Google Shape;622;p53"/>
          <p:cNvSpPr/>
          <p:nvPr/>
        </p:nvSpPr>
        <p:spPr>
          <a:xfrm flipH="1">
            <a:off x="5944450" y="1323925"/>
            <a:ext cx="2146800" cy="821400"/>
          </a:xfrm>
          <a:prstGeom prst="wedgeRoundRectCallout">
            <a:avLst>
              <a:gd fmla="val -70846" name="adj1"/>
              <a:gd fmla="val 27240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修改內容或刪除</a:t>
            </a:r>
            <a:endParaRPr sz="1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520"/>
              <a:t>心得與結論</a:t>
            </a:r>
            <a:endParaRPr b="1" sz="2520"/>
          </a:p>
        </p:txBody>
      </p:sp>
      <p:sp>
        <p:nvSpPr>
          <p:cNvPr id="628" name="Google Shape;628;p54"/>
          <p:cNvSpPr txBox="1"/>
          <p:nvPr/>
        </p:nvSpPr>
        <p:spPr>
          <a:xfrm>
            <a:off x="1001850" y="1455750"/>
            <a:ext cx="71403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Proxima Nova"/>
                <a:ea typeface="Proxima Nova"/>
                <a:cs typeface="Proxima Nova"/>
                <a:sym typeface="Proxima Nova"/>
              </a:rPr>
              <a:t>      經過開發此購物系統，讓我們收穫良多。系統從無到有，從規劃階段，經過多次與老師的會談、組員間討論後達成共識；之後的實作階段，面臨到技術性的問題，我們利用手邊及網路資源，結合這四個月所學，和組員互相學習，在不斷的嘗試及失敗中慢慢完成執行。雖然還有很多可以改進的地方，但大家都盡力了，在過程中我們都學到很多，我們所得到的經驗，都會成為我們持續成長的養分，感謝同組成員的合作，也感謝教導我們的江聖榮老師、張庭禎老師。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5"/>
          <p:cNvSpPr txBox="1"/>
          <p:nvPr>
            <p:ph type="title"/>
          </p:nvPr>
        </p:nvSpPr>
        <p:spPr>
          <a:xfrm>
            <a:off x="685525" y="1392650"/>
            <a:ext cx="3741300" cy="22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402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-END-</a:t>
            </a:r>
            <a:endParaRPr b="1" sz="3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34" name="Google Shape;634;p55"/>
          <p:cNvPicPr preferRelativeResize="0"/>
          <p:nvPr/>
        </p:nvPicPr>
        <p:blipFill rotWithShape="1">
          <a:blip r:embed="rId3">
            <a:alphaModFix/>
          </a:blip>
          <a:srcRect b="1903" l="0" r="0" t="0"/>
          <a:stretch/>
        </p:blipFill>
        <p:spPr>
          <a:xfrm>
            <a:off x="5143500" y="0"/>
            <a:ext cx="4000501" cy="50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實際流程圖-</a:t>
            </a:r>
            <a:r>
              <a:rPr lang="zh-TW" sz="2520"/>
              <a:t>後台</a:t>
            </a:r>
            <a:r>
              <a:rPr b="1" lang="zh-TW" sz="2420"/>
              <a:t> </a:t>
            </a:r>
            <a:endParaRPr b="1" sz="2420"/>
          </a:p>
        </p:txBody>
      </p:sp>
      <p:sp>
        <p:nvSpPr>
          <p:cNvPr id="185" name="Google Shape;185;p17"/>
          <p:cNvSpPr/>
          <p:nvPr/>
        </p:nvSpPr>
        <p:spPr>
          <a:xfrm>
            <a:off x="211150" y="1140725"/>
            <a:ext cx="836400" cy="432300"/>
          </a:xfrm>
          <a:prstGeom prst="ellipse">
            <a:avLst/>
          </a:prstGeom>
          <a:solidFill>
            <a:srgbClr val="FEA8A8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START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1377160" y="1207411"/>
            <a:ext cx="1028700" cy="298939"/>
          </a:xfrm>
          <a:prstGeom prst="flowChartProcess">
            <a:avLst/>
          </a:prstGeom>
          <a:solidFill>
            <a:srgbClr val="FFC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首頁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2933399" y="1205189"/>
            <a:ext cx="1028700" cy="298939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登入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754520" y="1697403"/>
            <a:ext cx="1386457" cy="432349"/>
          </a:xfrm>
          <a:prstGeom prst="flowChartDecision">
            <a:avLst/>
          </a:prstGeom>
          <a:solidFill>
            <a:srgbClr val="C4E0B2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是否為</a:t>
            </a:r>
            <a:br>
              <a:rPr lang="zh-TW" sz="1000">
                <a:solidFill>
                  <a:srgbClr val="000000"/>
                </a:solidFill>
              </a:rPr>
            </a:br>
            <a:r>
              <a:rPr lang="zh-TW" sz="1000">
                <a:solidFill>
                  <a:srgbClr val="000000"/>
                </a:solidFill>
              </a:rPr>
              <a:t>管理帳號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2933399" y="2482440"/>
            <a:ext cx="1028700" cy="298939"/>
          </a:xfrm>
          <a:prstGeom prst="flowChartProcess">
            <a:avLst/>
          </a:prstGeom>
          <a:solidFill>
            <a:srgbClr val="FFC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管理者頁面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2795949" y="2129750"/>
            <a:ext cx="57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3973303" y="1530353"/>
            <a:ext cx="33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17"/>
          <p:cNvCxnSpPr>
            <a:stCxn id="187" idx="2"/>
            <a:endCxn id="188" idx="0"/>
          </p:cNvCxnSpPr>
          <p:nvPr/>
        </p:nvCxnSpPr>
        <p:spPr>
          <a:xfrm>
            <a:off x="3447749" y="1504128"/>
            <a:ext cx="0" cy="19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93" name="Google Shape;193;p17"/>
          <p:cNvCxnSpPr>
            <a:stCxn id="188" idx="2"/>
            <a:endCxn id="189" idx="0"/>
          </p:cNvCxnSpPr>
          <p:nvPr/>
        </p:nvCxnSpPr>
        <p:spPr>
          <a:xfrm>
            <a:off x="3447749" y="2129752"/>
            <a:ext cx="0" cy="35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94" name="Google Shape;194;p17"/>
          <p:cNvCxnSpPr>
            <a:stCxn id="186" idx="3"/>
            <a:endCxn id="187" idx="1"/>
          </p:cNvCxnSpPr>
          <p:nvPr/>
        </p:nvCxnSpPr>
        <p:spPr>
          <a:xfrm flipH="1" rot="10800000">
            <a:off x="2405860" y="1354781"/>
            <a:ext cx="5274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95" name="Google Shape;195;p17"/>
          <p:cNvCxnSpPr>
            <a:stCxn id="188" idx="3"/>
            <a:endCxn id="187" idx="3"/>
          </p:cNvCxnSpPr>
          <p:nvPr/>
        </p:nvCxnSpPr>
        <p:spPr>
          <a:xfrm rot="10800000">
            <a:off x="3962177" y="1354678"/>
            <a:ext cx="178800" cy="558900"/>
          </a:xfrm>
          <a:prstGeom prst="bentConnector3">
            <a:avLst>
              <a:gd fmla="val -13318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96" name="Google Shape;196;p17"/>
          <p:cNvCxnSpPr>
            <a:stCxn id="185" idx="6"/>
            <a:endCxn id="186" idx="1"/>
          </p:cNvCxnSpPr>
          <p:nvPr/>
        </p:nvCxnSpPr>
        <p:spPr>
          <a:xfrm>
            <a:off x="1047550" y="1356875"/>
            <a:ext cx="329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97" name="Google Shape;197;p17"/>
          <p:cNvSpPr/>
          <p:nvPr/>
        </p:nvSpPr>
        <p:spPr>
          <a:xfrm>
            <a:off x="386602" y="3321760"/>
            <a:ext cx="1028700" cy="298939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出版社管理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1662910" y="3321760"/>
            <a:ext cx="1028700" cy="298939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書籍管理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2939218" y="3321760"/>
            <a:ext cx="1028700" cy="298939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活動管理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4215526" y="3321760"/>
            <a:ext cx="1028700" cy="298939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書評管理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5591517" y="3425979"/>
            <a:ext cx="2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5491834" y="3321760"/>
            <a:ext cx="1028700" cy="298939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00000"/>
                </a:solidFill>
              </a:rPr>
              <a:t>訂單管理</a:t>
            </a:r>
            <a:endParaRPr sz="1000">
              <a:solidFill>
                <a:srgbClr val="000000"/>
              </a:solidFill>
            </a:endParaRPr>
          </a:p>
        </p:txBody>
      </p:sp>
      <p:cxnSp>
        <p:nvCxnSpPr>
          <p:cNvPr id="203" name="Google Shape;203;p17"/>
          <p:cNvCxnSpPr>
            <a:stCxn id="189" idx="2"/>
            <a:endCxn id="197" idx="0"/>
          </p:cNvCxnSpPr>
          <p:nvPr/>
        </p:nvCxnSpPr>
        <p:spPr>
          <a:xfrm rot="5400000">
            <a:off x="1904249" y="1778179"/>
            <a:ext cx="540300" cy="25467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04" name="Google Shape;204;p17"/>
          <p:cNvCxnSpPr>
            <a:stCxn id="189" idx="2"/>
            <a:endCxn id="198" idx="0"/>
          </p:cNvCxnSpPr>
          <p:nvPr/>
        </p:nvCxnSpPr>
        <p:spPr>
          <a:xfrm rot="5400000">
            <a:off x="2542349" y="2416279"/>
            <a:ext cx="540300" cy="12705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05" name="Google Shape;205;p17"/>
          <p:cNvCxnSpPr>
            <a:stCxn id="189" idx="2"/>
            <a:endCxn id="199" idx="0"/>
          </p:cNvCxnSpPr>
          <p:nvPr/>
        </p:nvCxnSpPr>
        <p:spPr>
          <a:xfrm flipH="1" rot="-5400000">
            <a:off x="3180449" y="3048679"/>
            <a:ext cx="540300" cy="57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06" name="Google Shape;206;p17"/>
          <p:cNvCxnSpPr>
            <a:stCxn id="189" idx="2"/>
            <a:endCxn id="200" idx="0"/>
          </p:cNvCxnSpPr>
          <p:nvPr/>
        </p:nvCxnSpPr>
        <p:spPr>
          <a:xfrm flipH="1" rot="-5400000">
            <a:off x="3818699" y="2410429"/>
            <a:ext cx="540300" cy="12822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07" name="Google Shape;207;p17"/>
          <p:cNvCxnSpPr>
            <a:stCxn id="189" idx="2"/>
            <a:endCxn id="202" idx="0"/>
          </p:cNvCxnSpPr>
          <p:nvPr/>
        </p:nvCxnSpPr>
        <p:spPr>
          <a:xfrm flipH="1" rot="-5400000">
            <a:off x="4456799" y="1772329"/>
            <a:ext cx="540300" cy="25584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08" name="Google Shape;208;p17"/>
          <p:cNvSpPr/>
          <p:nvPr/>
        </p:nvSpPr>
        <p:spPr>
          <a:xfrm>
            <a:off x="2939218" y="4161085"/>
            <a:ext cx="1028700" cy="298939"/>
          </a:xfrm>
          <a:prstGeom prst="flowChartProcess">
            <a:avLst/>
          </a:prstGeom>
          <a:solidFill>
            <a:srgbClr val="FEE5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CURD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09" name="Google Shape;209;p17"/>
          <p:cNvSpPr/>
          <p:nvPr/>
        </p:nvSpPr>
        <p:spPr>
          <a:xfrm>
            <a:off x="7426925" y="3727050"/>
            <a:ext cx="1028700" cy="11670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資料庫</a:t>
            </a:r>
            <a:endParaRPr/>
          </a:p>
        </p:txBody>
      </p:sp>
      <p:cxnSp>
        <p:nvCxnSpPr>
          <p:cNvPr id="210" name="Google Shape;210;p17"/>
          <p:cNvCxnSpPr>
            <a:stCxn id="202" idx="2"/>
            <a:endCxn id="208" idx="0"/>
          </p:cNvCxnSpPr>
          <p:nvPr/>
        </p:nvCxnSpPr>
        <p:spPr>
          <a:xfrm rot="5400000">
            <a:off x="4459684" y="2614499"/>
            <a:ext cx="540300" cy="25527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11" name="Google Shape;211;p17"/>
          <p:cNvCxnSpPr>
            <a:stCxn id="197" idx="2"/>
            <a:endCxn id="208" idx="0"/>
          </p:cNvCxnSpPr>
          <p:nvPr/>
        </p:nvCxnSpPr>
        <p:spPr>
          <a:xfrm flipH="1" rot="-5400000">
            <a:off x="1907152" y="2614499"/>
            <a:ext cx="540300" cy="25527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12" name="Google Shape;212;p17"/>
          <p:cNvCxnSpPr>
            <a:stCxn id="200" idx="2"/>
            <a:endCxn id="208" idx="0"/>
          </p:cNvCxnSpPr>
          <p:nvPr/>
        </p:nvCxnSpPr>
        <p:spPr>
          <a:xfrm rot="5400000">
            <a:off x="3821626" y="3252749"/>
            <a:ext cx="540300" cy="12762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13" name="Google Shape;213;p17"/>
          <p:cNvCxnSpPr>
            <a:stCxn id="198" idx="2"/>
            <a:endCxn id="208" idx="0"/>
          </p:cNvCxnSpPr>
          <p:nvPr/>
        </p:nvCxnSpPr>
        <p:spPr>
          <a:xfrm flipH="1" rot="-5400000">
            <a:off x="2545210" y="3252749"/>
            <a:ext cx="540300" cy="12762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14" name="Google Shape;214;p17"/>
          <p:cNvCxnSpPr>
            <a:stCxn id="199" idx="2"/>
          </p:cNvCxnSpPr>
          <p:nvPr/>
        </p:nvCxnSpPr>
        <p:spPr>
          <a:xfrm flipH="1" rot="-5400000">
            <a:off x="3184918" y="3889349"/>
            <a:ext cx="540300" cy="3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15" name="Google Shape;215;p17"/>
          <p:cNvCxnSpPr>
            <a:stCxn id="208" idx="3"/>
            <a:endCxn id="209" idx="2"/>
          </p:cNvCxnSpPr>
          <p:nvPr/>
        </p:nvCxnSpPr>
        <p:spPr>
          <a:xfrm>
            <a:off x="3967918" y="4310555"/>
            <a:ext cx="345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DataBase Diagram</a:t>
            </a:r>
            <a:endParaRPr sz="2520"/>
          </a:p>
        </p:txBody>
      </p:sp>
      <p:pic>
        <p:nvPicPr>
          <p:cNvPr id="221" name="Google Shape;2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374" y="658025"/>
            <a:ext cx="6034626" cy="4370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/>
          <p:nvPr/>
        </p:nvSpPr>
        <p:spPr>
          <a:xfrm>
            <a:off x="3193250" y="1017725"/>
            <a:ext cx="2186400" cy="3780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U</a:t>
            </a:r>
            <a:r>
              <a:rPr lang="zh-TW" sz="2520"/>
              <a:t>se Case Diagram</a:t>
            </a:r>
            <a:endParaRPr sz="2520"/>
          </a:p>
        </p:txBody>
      </p:sp>
      <p:sp>
        <p:nvSpPr>
          <p:cNvPr id="228" name="Google Shape;228;p19"/>
          <p:cNvSpPr/>
          <p:nvPr/>
        </p:nvSpPr>
        <p:spPr>
          <a:xfrm>
            <a:off x="3456911" y="1356025"/>
            <a:ext cx="1606800" cy="23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會員註冊</a:t>
            </a:r>
            <a:endParaRPr sz="1000"/>
          </a:p>
        </p:txBody>
      </p:sp>
      <p:sp>
        <p:nvSpPr>
          <p:cNvPr id="229" name="Google Shape;229;p19"/>
          <p:cNvSpPr/>
          <p:nvPr/>
        </p:nvSpPr>
        <p:spPr>
          <a:xfrm>
            <a:off x="3483457" y="1640450"/>
            <a:ext cx="1580100" cy="23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會員資料修改</a:t>
            </a:r>
            <a:endParaRPr sz="1000"/>
          </a:p>
        </p:txBody>
      </p:sp>
      <p:sp>
        <p:nvSpPr>
          <p:cNvPr id="230" name="Google Shape;230;p19"/>
          <p:cNvSpPr/>
          <p:nvPr/>
        </p:nvSpPr>
        <p:spPr>
          <a:xfrm>
            <a:off x="3456911" y="1924876"/>
            <a:ext cx="1606800" cy="23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購物車</a:t>
            </a:r>
            <a:endParaRPr sz="1000"/>
          </a:p>
        </p:txBody>
      </p:sp>
      <p:sp>
        <p:nvSpPr>
          <p:cNvPr id="231" name="Google Shape;231;p19"/>
          <p:cNvSpPr/>
          <p:nvPr/>
        </p:nvSpPr>
        <p:spPr>
          <a:xfrm>
            <a:off x="3470163" y="2238928"/>
            <a:ext cx="1606800" cy="23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個人願望清單</a:t>
            </a:r>
            <a:endParaRPr sz="1000"/>
          </a:p>
        </p:txBody>
      </p:sp>
      <p:sp>
        <p:nvSpPr>
          <p:cNvPr id="232" name="Google Shape;232;p19"/>
          <p:cNvSpPr/>
          <p:nvPr/>
        </p:nvSpPr>
        <p:spPr>
          <a:xfrm>
            <a:off x="3456911" y="2552981"/>
            <a:ext cx="1606800" cy="23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訂單資訊</a:t>
            </a:r>
            <a:endParaRPr sz="1000"/>
          </a:p>
        </p:txBody>
      </p:sp>
      <p:sp>
        <p:nvSpPr>
          <p:cNvPr id="233" name="Google Shape;233;p19"/>
          <p:cNvSpPr/>
          <p:nvPr/>
        </p:nvSpPr>
        <p:spPr>
          <a:xfrm>
            <a:off x="3483457" y="2867034"/>
            <a:ext cx="1606800" cy="23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個人書櫃</a:t>
            </a:r>
            <a:endParaRPr sz="1000"/>
          </a:p>
        </p:txBody>
      </p:sp>
      <p:sp>
        <p:nvSpPr>
          <p:cNvPr id="234" name="Google Shape;234;p19"/>
          <p:cNvSpPr/>
          <p:nvPr/>
        </p:nvSpPr>
        <p:spPr>
          <a:xfrm>
            <a:off x="3496710" y="3181087"/>
            <a:ext cx="1606800" cy="23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書評</a:t>
            </a:r>
            <a:endParaRPr sz="1000"/>
          </a:p>
        </p:txBody>
      </p:sp>
      <p:sp>
        <p:nvSpPr>
          <p:cNvPr id="235" name="Google Shape;235;p19"/>
          <p:cNvSpPr/>
          <p:nvPr/>
        </p:nvSpPr>
        <p:spPr>
          <a:xfrm>
            <a:off x="3483457" y="3495140"/>
            <a:ext cx="1606800" cy="23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會員資料管理</a:t>
            </a:r>
            <a:endParaRPr sz="1000"/>
          </a:p>
        </p:txBody>
      </p:sp>
      <p:sp>
        <p:nvSpPr>
          <p:cNvPr id="236" name="Google Shape;236;p19"/>
          <p:cNvSpPr/>
          <p:nvPr/>
        </p:nvSpPr>
        <p:spPr>
          <a:xfrm>
            <a:off x="3483457" y="3809193"/>
            <a:ext cx="1606800" cy="23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上架新書</a:t>
            </a:r>
            <a:endParaRPr sz="1000"/>
          </a:p>
        </p:txBody>
      </p:sp>
      <p:sp>
        <p:nvSpPr>
          <p:cNvPr id="237" name="Google Shape;237;p19"/>
          <p:cNvSpPr/>
          <p:nvPr/>
        </p:nvSpPr>
        <p:spPr>
          <a:xfrm>
            <a:off x="3496710" y="4123246"/>
            <a:ext cx="1606800" cy="23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出版社資訊</a:t>
            </a:r>
            <a:endParaRPr sz="1000"/>
          </a:p>
        </p:txBody>
      </p:sp>
      <p:sp>
        <p:nvSpPr>
          <p:cNvPr id="238" name="Google Shape;238;p19"/>
          <p:cNvSpPr/>
          <p:nvPr/>
        </p:nvSpPr>
        <p:spPr>
          <a:xfrm>
            <a:off x="3476831" y="4437299"/>
            <a:ext cx="1606800" cy="235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管理活動</a:t>
            </a:r>
            <a:endParaRPr sz="1000"/>
          </a:p>
        </p:txBody>
      </p:sp>
      <p:grpSp>
        <p:nvGrpSpPr>
          <p:cNvPr id="239" name="Google Shape;239;p19"/>
          <p:cNvGrpSpPr/>
          <p:nvPr/>
        </p:nvGrpSpPr>
        <p:grpSpPr>
          <a:xfrm>
            <a:off x="7352255" y="2867047"/>
            <a:ext cx="415621" cy="632941"/>
            <a:chOff x="7633400" y="634600"/>
            <a:chExt cx="333350" cy="622300"/>
          </a:xfrm>
        </p:grpSpPr>
        <p:sp>
          <p:nvSpPr>
            <p:cNvPr id="240" name="Google Shape;240;p19"/>
            <p:cNvSpPr/>
            <p:nvPr/>
          </p:nvSpPr>
          <p:spPr>
            <a:xfrm>
              <a:off x="7633400" y="634600"/>
              <a:ext cx="317400" cy="298500"/>
            </a:xfrm>
            <a:prstGeom prst="ellipse">
              <a:avLst/>
            </a:prstGeom>
            <a:solidFill>
              <a:srgbClr val="93C47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" name="Google Shape;241;p19"/>
            <p:cNvCxnSpPr/>
            <p:nvPr/>
          </p:nvCxnSpPr>
          <p:spPr>
            <a:xfrm>
              <a:off x="7661950" y="1018850"/>
              <a:ext cx="304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19"/>
            <p:cNvCxnSpPr/>
            <p:nvPr/>
          </p:nvCxnSpPr>
          <p:spPr>
            <a:xfrm>
              <a:off x="7811200" y="933050"/>
              <a:ext cx="6300" cy="171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19"/>
            <p:cNvCxnSpPr/>
            <p:nvPr/>
          </p:nvCxnSpPr>
          <p:spPr>
            <a:xfrm flipH="1">
              <a:off x="7715875" y="1102700"/>
              <a:ext cx="101700" cy="15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19"/>
            <p:cNvCxnSpPr/>
            <p:nvPr/>
          </p:nvCxnSpPr>
          <p:spPr>
            <a:xfrm rot="10800000">
              <a:off x="7817550" y="1104500"/>
              <a:ext cx="114300" cy="15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5" name="Google Shape;245;p19"/>
          <p:cNvSpPr txBox="1"/>
          <p:nvPr/>
        </p:nvSpPr>
        <p:spPr>
          <a:xfrm>
            <a:off x="869113" y="2571750"/>
            <a:ext cx="79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會員</a:t>
            </a:r>
            <a:endParaRPr sz="1600"/>
          </a:p>
        </p:txBody>
      </p:sp>
      <p:sp>
        <p:nvSpPr>
          <p:cNvPr id="246" name="Google Shape;246;p19"/>
          <p:cNvSpPr txBox="1"/>
          <p:nvPr/>
        </p:nvSpPr>
        <p:spPr>
          <a:xfrm>
            <a:off x="7250001" y="3488600"/>
            <a:ext cx="79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管理者</a:t>
            </a:r>
            <a:endParaRPr sz="1600"/>
          </a:p>
        </p:txBody>
      </p:sp>
      <p:cxnSp>
        <p:nvCxnSpPr>
          <p:cNvPr id="247" name="Google Shape;247;p19"/>
          <p:cNvCxnSpPr>
            <a:stCxn id="228" idx="2"/>
            <a:endCxn id="245" idx="3"/>
          </p:cNvCxnSpPr>
          <p:nvPr/>
        </p:nvCxnSpPr>
        <p:spPr>
          <a:xfrm flipH="1">
            <a:off x="1662311" y="1473925"/>
            <a:ext cx="1794600" cy="131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9"/>
          <p:cNvCxnSpPr>
            <a:stCxn id="229" idx="2"/>
            <a:endCxn id="245" idx="3"/>
          </p:cNvCxnSpPr>
          <p:nvPr/>
        </p:nvCxnSpPr>
        <p:spPr>
          <a:xfrm flipH="1">
            <a:off x="1662457" y="1758350"/>
            <a:ext cx="1821000" cy="102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19"/>
          <p:cNvCxnSpPr>
            <a:stCxn id="230" idx="2"/>
            <a:endCxn id="245" idx="3"/>
          </p:cNvCxnSpPr>
          <p:nvPr/>
        </p:nvCxnSpPr>
        <p:spPr>
          <a:xfrm flipH="1">
            <a:off x="1662311" y="2042776"/>
            <a:ext cx="1794600" cy="74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19"/>
          <p:cNvCxnSpPr>
            <a:stCxn id="245" idx="3"/>
            <a:endCxn id="231" idx="2"/>
          </p:cNvCxnSpPr>
          <p:nvPr/>
        </p:nvCxnSpPr>
        <p:spPr>
          <a:xfrm flipH="1" rot="10800000">
            <a:off x="1662313" y="2356800"/>
            <a:ext cx="1807800" cy="43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19"/>
          <p:cNvCxnSpPr>
            <a:stCxn id="246" idx="1"/>
            <a:endCxn id="238" idx="6"/>
          </p:cNvCxnSpPr>
          <p:nvPr/>
        </p:nvCxnSpPr>
        <p:spPr>
          <a:xfrm flipH="1">
            <a:off x="5083701" y="3704150"/>
            <a:ext cx="2166300" cy="85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19"/>
          <p:cNvCxnSpPr>
            <a:stCxn id="246" idx="1"/>
            <a:endCxn id="237" idx="6"/>
          </p:cNvCxnSpPr>
          <p:nvPr/>
        </p:nvCxnSpPr>
        <p:spPr>
          <a:xfrm flipH="1">
            <a:off x="5103501" y="3704150"/>
            <a:ext cx="2146500" cy="537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19"/>
          <p:cNvCxnSpPr>
            <a:stCxn id="246" idx="1"/>
            <a:endCxn id="236" idx="6"/>
          </p:cNvCxnSpPr>
          <p:nvPr/>
        </p:nvCxnSpPr>
        <p:spPr>
          <a:xfrm flipH="1">
            <a:off x="5090301" y="3704150"/>
            <a:ext cx="2159700" cy="22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19"/>
          <p:cNvCxnSpPr>
            <a:stCxn id="246" idx="1"/>
            <a:endCxn id="235" idx="6"/>
          </p:cNvCxnSpPr>
          <p:nvPr/>
        </p:nvCxnSpPr>
        <p:spPr>
          <a:xfrm rot="10800000">
            <a:off x="5090301" y="3612950"/>
            <a:ext cx="2159700" cy="9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19"/>
          <p:cNvCxnSpPr>
            <a:stCxn id="234" idx="6"/>
            <a:endCxn id="246" idx="1"/>
          </p:cNvCxnSpPr>
          <p:nvPr/>
        </p:nvCxnSpPr>
        <p:spPr>
          <a:xfrm>
            <a:off x="5103510" y="3298987"/>
            <a:ext cx="2146500" cy="40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19"/>
          <p:cNvCxnSpPr>
            <a:stCxn id="245" idx="3"/>
            <a:endCxn id="234" idx="2"/>
          </p:cNvCxnSpPr>
          <p:nvPr/>
        </p:nvCxnSpPr>
        <p:spPr>
          <a:xfrm>
            <a:off x="1662313" y="2787300"/>
            <a:ext cx="1834500" cy="51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19"/>
          <p:cNvCxnSpPr>
            <a:stCxn id="245" idx="3"/>
            <a:endCxn id="233" idx="2"/>
          </p:cNvCxnSpPr>
          <p:nvPr/>
        </p:nvCxnSpPr>
        <p:spPr>
          <a:xfrm>
            <a:off x="1662313" y="2787300"/>
            <a:ext cx="1821000" cy="19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19"/>
          <p:cNvCxnSpPr>
            <a:stCxn id="245" idx="3"/>
            <a:endCxn id="232" idx="2"/>
          </p:cNvCxnSpPr>
          <p:nvPr/>
        </p:nvCxnSpPr>
        <p:spPr>
          <a:xfrm flipH="1" rot="10800000">
            <a:off x="1662313" y="2670900"/>
            <a:ext cx="1794600" cy="11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19"/>
          <p:cNvCxnSpPr>
            <a:stCxn id="232" idx="6"/>
            <a:endCxn id="246" idx="1"/>
          </p:cNvCxnSpPr>
          <p:nvPr/>
        </p:nvCxnSpPr>
        <p:spPr>
          <a:xfrm>
            <a:off x="5063711" y="2670881"/>
            <a:ext cx="2186400" cy="103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19"/>
          <p:cNvSpPr txBox="1"/>
          <p:nvPr/>
        </p:nvSpPr>
        <p:spPr>
          <a:xfrm>
            <a:off x="3747899" y="1017725"/>
            <a:ext cx="102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Bookshop</a:t>
            </a:r>
            <a:endParaRPr b="1" sz="1200"/>
          </a:p>
        </p:txBody>
      </p:sp>
      <p:grpSp>
        <p:nvGrpSpPr>
          <p:cNvPr id="261" name="Google Shape;261;p19"/>
          <p:cNvGrpSpPr/>
          <p:nvPr/>
        </p:nvGrpSpPr>
        <p:grpSpPr>
          <a:xfrm>
            <a:off x="1050058" y="1986074"/>
            <a:ext cx="431322" cy="632941"/>
            <a:chOff x="2070800" y="634600"/>
            <a:chExt cx="333350" cy="622300"/>
          </a:xfrm>
        </p:grpSpPr>
        <p:cxnSp>
          <p:nvCxnSpPr>
            <p:cNvPr id="262" name="Google Shape;262;p19"/>
            <p:cNvCxnSpPr/>
            <p:nvPr/>
          </p:nvCxnSpPr>
          <p:spPr>
            <a:xfrm>
              <a:off x="2099350" y="1018850"/>
              <a:ext cx="3048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19"/>
            <p:cNvCxnSpPr/>
            <p:nvPr/>
          </p:nvCxnSpPr>
          <p:spPr>
            <a:xfrm>
              <a:off x="2248600" y="933050"/>
              <a:ext cx="6300" cy="171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19"/>
            <p:cNvCxnSpPr/>
            <p:nvPr/>
          </p:nvCxnSpPr>
          <p:spPr>
            <a:xfrm flipH="1">
              <a:off x="2153275" y="1102700"/>
              <a:ext cx="101700" cy="15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19"/>
            <p:cNvCxnSpPr/>
            <p:nvPr/>
          </p:nvCxnSpPr>
          <p:spPr>
            <a:xfrm rot="10800000">
              <a:off x="2254950" y="1104500"/>
              <a:ext cx="114300" cy="15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19"/>
            <p:cNvSpPr/>
            <p:nvPr/>
          </p:nvSpPr>
          <p:spPr>
            <a:xfrm>
              <a:off x="2070800" y="634600"/>
              <a:ext cx="317400" cy="2985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系統開發環境及工具</a:t>
            </a:r>
            <a:endParaRPr sz="2520"/>
          </a:p>
        </p:txBody>
      </p:sp>
      <p:sp>
        <p:nvSpPr>
          <p:cNvPr id="272" name="Google Shape;27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zh-TW">
                <a:solidFill>
                  <a:schemeClr val="dk1"/>
                </a:solidFill>
              </a:rPr>
              <a:t>系統軟體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zh-TW" sz="1400">
                <a:solidFill>
                  <a:schemeClr val="dk1"/>
                </a:solidFill>
              </a:rPr>
              <a:t>作業系統: Windows 10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zh-TW" sz="1400">
                <a:solidFill>
                  <a:schemeClr val="dk1"/>
                </a:solidFill>
              </a:rPr>
              <a:t>資料庫: MySQL Workbench 8.0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zh-TW">
                <a:solidFill>
                  <a:schemeClr val="dk1"/>
                </a:solidFill>
              </a:rPr>
              <a:t>程式語言及開發工具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zh-TW" sz="1400">
                <a:solidFill>
                  <a:schemeClr val="dk1"/>
                </a:solidFill>
              </a:rPr>
              <a:t>程式語言: Java JDK 17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zh-TW" sz="1400">
                <a:solidFill>
                  <a:schemeClr val="dk1"/>
                </a:solidFill>
              </a:rPr>
              <a:t>開發工具: Eclipse IDE 2024-03 (4.31.0)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FBE9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20"/>
              <a:t>專案架構與使用技術</a:t>
            </a:r>
            <a:endParaRPr sz="2520"/>
          </a:p>
        </p:txBody>
      </p:sp>
      <p:sp>
        <p:nvSpPr>
          <p:cNvPr id="278" name="Google Shape;278;p21"/>
          <p:cNvSpPr txBox="1"/>
          <p:nvPr>
            <p:ph idx="1" type="body"/>
          </p:nvPr>
        </p:nvSpPr>
        <p:spPr>
          <a:xfrm>
            <a:off x="311700" y="1152475"/>
            <a:ext cx="8520600" cy="3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Maven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使用 Maven 進行專案管理，簡化依賴關係管理和建置過程。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Spring Boot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使用 Spring Boot 框架快速開發 Web 應用程式，提供簡潔的設定和自動化功能。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前端技術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使用 Bootstrap 建立響應式網頁設計， jQuery 和 AJAX 處理動態交互操作。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資料庫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使用實體關聯模型 ER model 建置資料庫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